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338"/>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pic>
        <p:nvPicPr>
          <p:cNvPr descr="preencoded.png" id="28" name="Google Shape;28;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pic>
        <p:nvPicPr>
          <p:cNvPr descr="preencoded.png" id="29" name="Google Shape;29;p1"/>
          <p:cNvPicPr preferRelativeResize="0"/>
          <p:nvPr/>
        </p:nvPicPr>
        <p:blipFill rotWithShape="1">
          <a:blip r:embed="rId4">
            <a:alphaModFix/>
          </a:blip>
          <a:srcRect b="0" l="0" r="0" t="0"/>
          <a:stretch/>
        </p:blipFill>
        <p:spPr>
          <a:xfrm>
            <a:off x="9443204" y="2483406"/>
            <a:ext cx="4887873" cy="3262670"/>
          </a:xfrm>
          <a:prstGeom prst="rect">
            <a:avLst/>
          </a:prstGeom>
          <a:noFill/>
          <a:ln>
            <a:noFill/>
          </a:ln>
        </p:spPr>
      </p:pic>
      <p:sp>
        <p:nvSpPr>
          <p:cNvPr id="30" name="Google Shape;30;p1"/>
          <p:cNvSpPr/>
          <p:nvPr/>
        </p:nvSpPr>
        <p:spPr>
          <a:xfrm>
            <a:off x="0" y="1883775"/>
            <a:ext cx="8763600" cy="2914800"/>
          </a:xfrm>
          <a:prstGeom prst="rect">
            <a:avLst/>
          </a:prstGeom>
          <a:noFill/>
          <a:ln>
            <a:noFill/>
          </a:ln>
        </p:spPr>
        <p:txBody>
          <a:bodyPr anchorCtr="0" anchor="t" bIns="0" lIns="0" spcFirstLastPara="1" rIns="0" wrap="square" tIns="0">
            <a:noAutofit/>
          </a:bodyPr>
          <a:lstStyle/>
          <a:p>
            <a:pPr indent="0" lvl="0" marL="0" marR="0" rtl="0" algn="l">
              <a:lnSpc>
                <a:spcPct val="125409"/>
              </a:lnSpc>
              <a:spcBef>
                <a:spcPts val="0"/>
              </a:spcBef>
              <a:spcAft>
                <a:spcPts val="0"/>
              </a:spcAft>
              <a:buClr>
                <a:srgbClr val="D73AD7"/>
              </a:buClr>
              <a:buSzPts val="6100"/>
              <a:buFont typeface="Source Serif Pro"/>
              <a:buNone/>
            </a:pPr>
            <a:r>
              <a:rPr b="0" i="0" lang="en-US" sz="6100" u="none" cap="none" strike="noStrike">
                <a:solidFill>
                  <a:srgbClr val="D73AD7"/>
                </a:solidFill>
                <a:latin typeface="Source Serif Pro"/>
                <a:ea typeface="Source Serif Pro"/>
                <a:cs typeface="Source Serif Pro"/>
                <a:sym typeface="Source Serif Pro"/>
              </a:rPr>
              <a:t>Employee Attrition Analysis: A Comprehensive Guide</a:t>
            </a:r>
            <a:endParaRPr b="0" i="0" sz="6100" u="none" cap="none" strike="noStrike"/>
          </a:p>
        </p:txBody>
      </p:sp>
      <p:sp>
        <p:nvSpPr>
          <p:cNvPr id="31" name="Google Shape;31;p1"/>
          <p:cNvSpPr/>
          <p:nvPr/>
        </p:nvSpPr>
        <p:spPr>
          <a:xfrm>
            <a:off x="837724" y="6269117"/>
            <a:ext cx="382800" cy="382800"/>
          </a:xfrm>
          <a:prstGeom prst="roundRect">
            <a:avLst>
              <a:gd fmla="val 23878209"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
          <p:cNvSpPr txBox="1"/>
          <p:nvPr/>
        </p:nvSpPr>
        <p:spPr>
          <a:xfrm>
            <a:off x="-527075" y="5809526"/>
            <a:ext cx="116697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
        <p:nvSpPr>
          <p:cNvPr id="33" name="Google Shape;33;p1"/>
          <p:cNvSpPr txBox="1"/>
          <p:nvPr/>
        </p:nvSpPr>
        <p:spPr>
          <a:xfrm>
            <a:off x="1389149" y="3432972"/>
            <a:ext cx="11704200" cy="13656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
        <p:nvSpPr>
          <p:cNvPr id="34" name="Google Shape;34;p1"/>
          <p:cNvSpPr txBox="1"/>
          <p:nvPr/>
        </p:nvSpPr>
        <p:spPr>
          <a:xfrm>
            <a:off x="901012" y="3734618"/>
            <a:ext cx="6597300" cy="7698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
        <p:nvSpPr>
          <p:cNvPr id="35" name="Google Shape;35;p1"/>
          <p:cNvSpPr txBox="1"/>
          <p:nvPr/>
        </p:nvSpPr>
        <p:spPr>
          <a:xfrm>
            <a:off x="901002" y="5839131"/>
            <a:ext cx="11704200" cy="12429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rPr lang="en-US"/>
              <a:t>NAME:MANOJ KUMAR N</a:t>
            </a:r>
            <a:endParaRPr/>
          </a:p>
          <a:p>
            <a:pPr indent="0" lvl="0" marL="0" rtl="0" algn="l">
              <a:spcBef>
                <a:spcPts val="0"/>
              </a:spcBef>
              <a:spcAft>
                <a:spcPts val="0"/>
              </a:spcAft>
              <a:buNone/>
            </a:pPr>
            <a:r>
              <a:rPr lang="en-US"/>
              <a:t>REGISTER NO :312211640</a:t>
            </a:r>
            <a:endParaRPr/>
          </a:p>
          <a:p>
            <a:pPr indent="0" lvl="0" marL="0" rtl="0" algn="l">
              <a:spcBef>
                <a:spcPts val="0"/>
              </a:spcBef>
              <a:spcAft>
                <a:spcPts val="0"/>
              </a:spcAft>
              <a:buNone/>
            </a:pPr>
            <a:r>
              <a:rPr lang="en-US"/>
              <a:t>DEPARTMENT: commerce GENERAL </a:t>
            </a:r>
            <a:endParaRPr/>
          </a:p>
          <a:p>
            <a:pPr indent="0" lvl="0" marL="0" rtl="0" algn="l">
              <a:spcBef>
                <a:spcPts val="0"/>
              </a:spcBef>
              <a:spcAft>
                <a:spcPts val="0"/>
              </a:spcAft>
              <a:buNone/>
            </a:pPr>
            <a:r>
              <a:rPr lang="en-US"/>
              <a:t>COLLEGE:THIRUTHANGAL NADAR COLLEGE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3323" y="3137178"/>
            <a:ext cx="4887754" cy="1955125"/>
          </a:xfrm>
          <a:prstGeom prst="rect">
            <a:avLst/>
          </a:prstGeom>
        </p:spPr>
      </p:pic>
      <p:sp>
        <p:nvSpPr>
          <p:cNvPr id="4" name="Text 0"/>
          <p:cNvSpPr/>
          <p:nvPr/>
        </p:nvSpPr>
        <p:spPr>
          <a:xfrm>
            <a:off x="837724" y="2465189"/>
            <a:ext cx="7468553" cy="1408033"/>
          </a:xfrm>
          <a:prstGeom prst="rect">
            <a:avLst/>
          </a:prstGeom>
          <a:noFill/>
          <a:ln/>
        </p:spPr>
        <p:txBody>
          <a:bodyPr wrap="square" lIns="0" tIns="0" rIns="0" bIns="0" rtlCol="0" anchor="t"/>
          <a:lstStyle/>
          <a:p>
            <a:pPr indent="0" marL="0">
              <a:lnSpc>
                <a:spcPts val="5500"/>
              </a:lnSpc>
              <a:buNone/>
            </a:pPr>
            <a:r>
              <a:rPr lang="en-US" sz="4400" spc="-89" kern="0" dirty="0">
                <a:solidFill>
                  <a:srgbClr val="D73AD7"/>
                </a:solidFill>
                <a:latin typeface="Source Serif Pro" pitchFamily="34" charset="0"/>
                <a:ea typeface="Source Serif Pro" pitchFamily="34" charset="-122"/>
                <a:cs typeface="Source Serif Pro" pitchFamily="34" charset="-120"/>
              </a:rPr>
              <a:t>Conclusion and Key Takeaways</a:t>
            </a:r>
            <a:endParaRPr lang="en-US" sz="4400" dirty="0"/>
          </a:p>
        </p:txBody>
      </p:sp>
      <p:sp>
        <p:nvSpPr>
          <p:cNvPr id="5" name="Text 1"/>
          <p:cNvSpPr/>
          <p:nvPr/>
        </p:nvSpPr>
        <p:spPr>
          <a:xfrm>
            <a:off x="837724" y="4232196"/>
            <a:ext cx="7468553" cy="1532096"/>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Employee attrition analysis is crucial for organizations to understand and address underlying issues. By using Excel to analyze attrition patterns and identify key drivers, organizations can develop effective strategies to improve employee retention and build a stronger workforce.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803559"/>
            <a:ext cx="6191488"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pitchFamily="34" charset="0"/>
                <a:ea typeface="Source Serif Pro" pitchFamily="34" charset="-122"/>
                <a:cs typeface="Source Serif Pro" pitchFamily="34" charset="-120"/>
              </a:rPr>
              <a:t>Data Preparation in Excel</a:t>
            </a:r>
            <a:endParaRPr lang="en-US" sz="4400" dirty="0"/>
          </a:p>
        </p:txBody>
      </p:sp>
      <p:sp>
        <p:nvSpPr>
          <p:cNvPr id="3" name="Text 1"/>
          <p:cNvSpPr/>
          <p:nvPr/>
        </p:nvSpPr>
        <p:spPr>
          <a:xfrm>
            <a:off x="837724" y="3105864"/>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D73AD7"/>
                </a:solidFill>
                <a:latin typeface="Source Serif Pro" pitchFamily="34" charset="0"/>
                <a:ea typeface="Source Serif Pro" pitchFamily="34" charset="-122"/>
                <a:cs typeface="Source Serif Pro" pitchFamily="34" charset="-120"/>
              </a:rPr>
              <a:t>Data Gathering</a:t>
            </a:r>
            <a:endParaRPr lang="en-US" sz="2200" dirty="0"/>
          </a:p>
        </p:txBody>
      </p:sp>
      <p:sp>
        <p:nvSpPr>
          <p:cNvPr id="4" name="Text 2"/>
          <p:cNvSpPr/>
          <p:nvPr/>
        </p:nvSpPr>
        <p:spPr>
          <a:xfrm>
            <a:off x="837724" y="3697129"/>
            <a:ext cx="3928586"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Start by collecting relevant employee data from your HR system or other sources.</a:t>
            </a:r>
            <a:endParaRPr lang="en-US" sz="1850" dirty="0"/>
          </a:p>
        </p:txBody>
      </p:sp>
      <p:sp>
        <p:nvSpPr>
          <p:cNvPr id="5" name="Text 3"/>
          <p:cNvSpPr/>
          <p:nvPr/>
        </p:nvSpPr>
        <p:spPr>
          <a:xfrm>
            <a:off x="837724" y="5061585"/>
            <a:ext cx="3928586"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Include employee ID, hire date, termination date, department, role, and any other relevant factors.</a:t>
            </a:r>
            <a:endParaRPr lang="en-US" sz="1850" dirty="0"/>
          </a:p>
        </p:txBody>
      </p:sp>
      <p:sp>
        <p:nvSpPr>
          <p:cNvPr id="6" name="Text 4"/>
          <p:cNvSpPr/>
          <p:nvPr/>
        </p:nvSpPr>
        <p:spPr>
          <a:xfrm>
            <a:off x="5357813" y="3105864"/>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D73AD7"/>
                </a:solidFill>
                <a:latin typeface="Source Serif Pro" pitchFamily="34" charset="0"/>
                <a:ea typeface="Source Serif Pro" pitchFamily="34" charset="-122"/>
                <a:cs typeface="Source Serif Pro" pitchFamily="34" charset="-120"/>
              </a:rPr>
              <a:t>Data Cleaning</a:t>
            </a:r>
            <a:endParaRPr lang="en-US" sz="2200" dirty="0"/>
          </a:p>
        </p:txBody>
      </p:sp>
      <p:sp>
        <p:nvSpPr>
          <p:cNvPr id="7" name="Text 5"/>
          <p:cNvSpPr/>
          <p:nvPr/>
        </p:nvSpPr>
        <p:spPr>
          <a:xfrm>
            <a:off x="5357813" y="3697129"/>
            <a:ext cx="3928586"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Ensure data accuracy and consistency. Remove duplicates, correct typos, and standardize data formats.</a:t>
            </a:r>
            <a:endParaRPr lang="en-US" sz="1850" dirty="0"/>
          </a:p>
        </p:txBody>
      </p:sp>
      <p:sp>
        <p:nvSpPr>
          <p:cNvPr id="8" name="Text 6"/>
          <p:cNvSpPr/>
          <p:nvPr/>
        </p:nvSpPr>
        <p:spPr>
          <a:xfrm>
            <a:off x="5357813" y="5061585"/>
            <a:ext cx="3928586" cy="766048"/>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Clean data is crucial for accurate analysis and reliable insights.</a:t>
            </a:r>
            <a:endParaRPr lang="en-US" sz="1850" dirty="0"/>
          </a:p>
        </p:txBody>
      </p:sp>
      <p:sp>
        <p:nvSpPr>
          <p:cNvPr id="9" name="Text 7"/>
          <p:cNvSpPr/>
          <p:nvPr/>
        </p:nvSpPr>
        <p:spPr>
          <a:xfrm>
            <a:off x="9877901" y="3105864"/>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D73AD7"/>
                </a:solidFill>
                <a:latin typeface="Source Serif Pro" pitchFamily="34" charset="0"/>
                <a:ea typeface="Source Serif Pro" pitchFamily="34" charset="-122"/>
                <a:cs typeface="Source Serif Pro" pitchFamily="34" charset="-120"/>
              </a:rPr>
              <a:t>Data Organization</a:t>
            </a:r>
            <a:endParaRPr lang="en-US" sz="2200" dirty="0"/>
          </a:p>
        </p:txBody>
      </p:sp>
      <p:sp>
        <p:nvSpPr>
          <p:cNvPr id="10" name="Text 8"/>
          <p:cNvSpPr/>
          <p:nvPr/>
        </p:nvSpPr>
        <p:spPr>
          <a:xfrm>
            <a:off x="9877901" y="3697129"/>
            <a:ext cx="3928586" cy="766048"/>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Organize the data in a structured format, using columns and rows.</a:t>
            </a:r>
            <a:endParaRPr lang="en-US" sz="1850" dirty="0"/>
          </a:p>
        </p:txBody>
      </p:sp>
      <p:sp>
        <p:nvSpPr>
          <p:cNvPr id="11" name="Text 9"/>
          <p:cNvSpPr/>
          <p:nvPr/>
        </p:nvSpPr>
        <p:spPr>
          <a:xfrm>
            <a:off x="9877901" y="4678561"/>
            <a:ext cx="3928586"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This facilitates analysis and makes it easier to manipulate and calculate metrics.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71463" y="2755344"/>
            <a:ext cx="4943475" cy="2718911"/>
          </a:xfrm>
          <a:prstGeom prst="rect">
            <a:avLst/>
          </a:prstGeom>
        </p:spPr>
      </p:pic>
      <p:sp>
        <p:nvSpPr>
          <p:cNvPr id="4" name="Text 0"/>
          <p:cNvSpPr/>
          <p:nvPr/>
        </p:nvSpPr>
        <p:spPr>
          <a:xfrm>
            <a:off x="6246733" y="1105614"/>
            <a:ext cx="5848945" cy="638889"/>
          </a:xfrm>
          <a:prstGeom prst="rect">
            <a:avLst/>
          </a:prstGeom>
          <a:noFill/>
          <a:ln/>
        </p:spPr>
        <p:txBody>
          <a:bodyPr wrap="none" lIns="0" tIns="0" rIns="0" bIns="0" rtlCol="0" anchor="t"/>
          <a:lstStyle/>
          <a:p>
            <a:pPr indent="0" marL="0">
              <a:lnSpc>
                <a:spcPts val="5000"/>
              </a:lnSpc>
              <a:buNone/>
            </a:pPr>
            <a:r>
              <a:rPr lang="en-US" sz="4000" spc="-81" kern="0" dirty="0">
                <a:solidFill>
                  <a:srgbClr val="D73AD7"/>
                </a:solidFill>
                <a:latin typeface="Source Serif Pro" pitchFamily="34" charset="0"/>
                <a:ea typeface="Source Serif Pro" pitchFamily="34" charset="-122"/>
                <a:cs typeface="Source Serif Pro" pitchFamily="34" charset="-120"/>
              </a:rPr>
              <a:t>Calculating Attrition Rates</a:t>
            </a:r>
            <a:endParaRPr lang="en-US" sz="4000" dirty="0"/>
          </a:p>
        </p:txBody>
      </p:sp>
      <p:sp>
        <p:nvSpPr>
          <p:cNvPr id="5" name="Shape 1"/>
          <p:cNvSpPr/>
          <p:nvPr/>
        </p:nvSpPr>
        <p:spPr>
          <a:xfrm>
            <a:off x="6246733" y="2314694"/>
            <a:ext cx="488752" cy="488752"/>
          </a:xfrm>
          <a:prstGeom prst="roundRect">
            <a:avLst>
              <a:gd name="adj" fmla="val 18669"/>
            </a:avLst>
          </a:prstGeom>
          <a:solidFill>
            <a:srgbClr val="F4D4F7"/>
          </a:solidFill>
          <a:ln w="7620">
            <a:solidFill>
              <a:srgbClr val="DABADD"/>
            </a:solidFill>
            <a:prstDash val="solid"/>
          </a:ln>
        </p:spPr>
      </p:sp>
      <p:sp>
        <p:nvSpPr>
          <p:cNvPr id="6" name="Text 2"/>
          <p:cNvSpPr/>
          <p:nvPr/>
        </p:nvSpPr>
        <p:spPr>
          <a:xfrm>
            <a:off x="6414373" y="2405658"/>
            <a:ext cx="153472" cy="306705"/>
          </a:xfrm>
          <a:prstGeom prst="rect">
            <a:avLst/>
          </a:prstGeom>
          <a:noFill/>
          <a:ln/>
        </p:spPr>
        <p:txBody>
          <a:bodyPr wrap="none" lIns="0" tIns="0" rIns="0" bIns="0" rtlCol="0" anchor="t"/>
          <a:lstStyle/>
          <a:p>
            <a:pPr algn="ctr" indent="0" marL="0">
              <a:lnSpc>
                <a:spcPts val="2400"/>
              </a:lnSpc>
              <a:buNone/>
            </a:pPr>
            <a:r>
              <a:rPr lang="en-US" sz="2400" spc="-48" kern="0" dirty="0">
                <a:solidFill>
                  <a:srgbClr val="272525"/>
                </a:solidFill>
                <a:latin typeface="Source Serif Pro" pitchFamily="34" charset="0"/>
                <a:ea typeface="Source Serif Pro" pitchFamily="34" charset="-122"/>
                <a:cs typeface="Source Serif Pro" pitchFamily="34" charset="-120"/>
              </a:rPr>
              <a:t>1</a:t>
            </a:r>
            <a:endParaRPr lang="en-US" sz="2400" dirty="0"/>
          </a:p>
        </p:txBody>
      </p:sp>
      <p:sp>
        <p:nvSpPr>
          <p:cNvPr id="7" name="Text 3"/>
          <p:cNvSpPr/>
          <p:nvPr/>
        </p:nvSpPr>
        <p:spPr>
          <a:xfrm>
            <a:off x="6952655" y="2314694"/>
            <a:ext cx="2822377" cy="319445"/>
          </a:xfrm>
          <a:prstGeom prst="rect">
            <a:avLst/>
          </a:prstGeom>
          <a:noFill/>
          <a:ln/>
        </p:spPr>
        <p:txBody>
          <a:bodyPr wrap="none" lIns="0" tIns="0" rIns="0" bIns="0" rtlCol="0" anchor="t"/>
          <a:lstStyle/>
          <a:p>
            <a:pPr indent="0" marL="0">
              <a:lnSpc>
                <a:spcPts val="2500"/>
              </a:lnSpc>
              <a:buNone/>
            </a:pPr>
            <a:r>
              <a:rPr lang="en-US" sz="2000" spc="-40" kern="0" dirty="0">
                <a:solidFill>
                  <a:srgbClr val="272525"/>
                </a:solidFill>
                <a:latin typeface="Source Serif Pro" pitchFamily="34" charset="0"/>
                <a:ea typeface="Source Serif Pro" pitchFamily="34" charset="-122"/>
                <a:cs typeface="Source Serif Pro" pitchFamily="34" charset="-120"/>
              </a:rPr>
              <a:t>Attrition Rate Calculation</a:t>
            </a:r>
            <a:endParaRPr lang="en-US" sz="2000" dirty="0"/>
          </a:p>
        </p:txBody>
      </p:sp>
      <p:sp>
        <p:nvSpPr>
          <p:cNvPr id="8" name="Text 4"/>
          <p:cNvSpPr/>
          <p:nvPr/>
        </p:nvSpPr>
        <p:spPr>
          <a:xfrm>
            <a:off x="6952655" y="2764393"/>
            <a:ext cx="2997160" cy="1738313"/>
          </a:xfrm>
          <a:prstGeom prst="rect">
            <a:avLst/>
          </a:prstGeom>
          <a:noFill/>
          <a:ln/>
        </p:spPr>
        <p:txBody>
          <a:bodyPr wrap="square" lIns="0" tIns="0" rIns="0" bIns="0" rtlCol="0" anchor="t"/>
          <a:lstStyle/>
          <a:p>
            <a:pPr indent="0" marL="0">
              <a:lnSpc>
                <a:spcPts val="2700"/>
              </a:lnSpc>
              <a:buNone/>
            </a:pPr>
            <a:r>
              <a:rPr lang="en-US" sz="1700" spc="-34" kern="0" dirty="0">
                <a:solidFill>
                  <a:srgbClr val="272525"/>
                </a:solidFill>
                <a:latin typeface="Source Sans Pro" pitchFamily="34" charset="0"/>
                <a:ea typeface="Source Sans Pro" pitchFamily="34" charset="-122"/>
                <a:cs typeface="Source Sans Pro" pitchFamily="34" charset="-120"/>
              </a:rPr>
              <a:t>Calculate the attrition rate using a formula that divides the number of employees who left by the average number of employees during a specific period.</a:t>
            </a:r>
            <a:endParaRPr lang="en-US" sz="1700" dirty="0"/>
          </a:p>
        </p:txBody>
      </p:sp>
      <p:sp>
        <p:nvSpPr>
          <p:cNvPr id="9" name="Shape 5"/>
          <p:cNvSpPr/>
          <p:nvPr/>
        </p:nvSpPr>
        <p:spPr>
          <a:xfrm>
            <a:off x="10166985" y="2314694"/>
            <a:ext cx="488752" cy="488752"/>
          </a:xfrm>
          <a:prstGeom prst="roundRect">
            <a:avLst>
              <a:gd name="adj" fmla="val 18669"/>
            </a:avLst>
          </a:prstGeom>
          <a:solidFill>
            <a:srgbClr val="F4D4F7"/>
          </a:solidFill>
          <a:ln w="7620">
            <a:solidFill>
              <a:srgbClr val="DABADD"/>
            </a:solidFill>
            <a:prstDash val="solid"/>
          </a:ln>
        </p:spPr>
      </p:sp>
      <p:sp>
        <p:nvSpPr>
          <p:cNvPr id="10" name="Text 6"/>
          <p:cNvSpPr/>
          <p:nvPr/>
        </p:nvSpPr>
        <p:spPr>
          <a:xfrm>
            <a:off x="10334625" y="2405658"/>
            <a:ext cx="153472" cy="306705"/>
          </a:xfrm>
          <a:prstGeom prst="rect">
            <a:avLst/>
          </a:prstGeom>
          <a:noFill/>
          <a:ln/>
        </p:spPr>
        <p:txBody>
          <a:bodyPr wrap="none" lIns="0" tIns="0" rIns="0" bIns="0" rtlCol="0" anchor="t"/>
          <a:lstStyle/>
          <a:p>
            <a:pPr algn="ctr" indent="0" marL="0">
              <a:lnSpc>
                <a:spcPts val="2400"/>
              </a:lnSpc>
              <a:buNone/>
            </a:pPr>
            <a:r>
              <a:rPr lang="en-US" sz="2400" spc="-48" kern="0" dirty="0">
                <a:solidFill>
                  <a:srgbClr val="272525"/>
                </a:solidFill>
                <a:latin typeface="Source Serif Pro" pitchFamily="34" charset="0"/>
                <a:ea typeface="Source Serif Pro" pitchFamily="34" charset="-122"/>
                <a:cs typeface="Source Serif Pro" pitchFamily="34" charset="-120"/>
              </a:rPr>
              <a:t>2</a:t>
            </a:r>
            <a:endParaRPr lang="en-US" sz="2400" dirty="0"/>
          </a:p>
        </p:txBody>
      </p:sp>
      <p:sp>
        <p:nvSpPr>
          <p:cNvPr id="11" name="Text 7"/>
          <p:cNvSpPr/>
          <p:nvPr/>
        </p:nvSpPr>
        <p:spPr>
          <a:xfrm>
            <a:off x="10872907" y="2314694"/>
            <a:ext cx="2555915" cy="319445"/>
          </a:xfrm>
          <a:prstGeom prst="rect">
            <a:avLst/>
          </a:prstGeom>
          <a:noFill/>
          <a:ln/>
        </p:spPr>
        <p:txBody>
          <a:bodyPr wrap="none" lIns="0" tIns="0" rIns="0" bIns="0" rtlCol="0" anchor="t"/>
          <a:lstStyle/>
          <a:p>
            <a:pPr indent="0" marL="0">
              <a:lnSpc>
                <a:spcPts val="2500"/>
              </a:lnSpc>
              <a:buNone/>
            </a:pPr>
            <a:r>
              <a:rPr lang="en-US" sz="2000" spc="-40" kern="0" dirty="0">
                <a:solidFill>
                  <a:srgbClr val="272525"/>
                </a:solidFill>
                <a:latin typeface="Source Serif Pro" pitchFamily="34" charset="0"/>
                <a:ea typeface="Source Serif Pro" pitchFamily="34" charset="-122"/>
                <a:cs typeface="Source Serif Pro" pitchFamily="34" charset="-120"/>
              </a:rPr>
              <a:t>Annual Attrition Rate</a:t>
            </a:r>
            <a:endParaRPr lang="en-US" sz="2000" dirty="0"/>
          </a:p>
        </p:txBody>
      </p:sp>
      <p:sp>
        <p:nvSpPr>
          <p:cNvPr id="12" name="Text 8"/>
          <p:cNvSpPr/>
          <p:nvPr/>
        </p:nvSpPr>
        <p:spPr>
          <a:xfrm>
            <a:off x="10872907" y="2764393"/>
            <a:ext cx="2997160" cy="1042988"/>
          </a:xfrm>
          <a:prstGeom prst="rect">
            <a:avLst/>
          </a:prstGeom>
          <a:noFill/>
          <a:ln/>
        </p:spPr>
        <p:txBody>
          <a:bodyPr wrap="square" lIns="0" tIns="0" rIns="0" bIns="0" rtlCol="0" anchor="t"/>
          <a:lstStyle/>
          <a:p>
            <a:pPr indent="0" marL="0">
              <a:lnSpc>
                <a:spcPts val="2700"/>
              </a:lnSpc>
              <a:buNone/>
            </a:pPr>
            <a:r>
              <a:rPr lang="en-US" sz="1700" spc="-34" kern="0" dirty="0">
                <a:solidFill>
                  <a:srgbClr val="272525"/>
                </a:solidFill>
                <a:latin typeface="Source Sans Pro" pitchFamily="34" charset="0"/>
                <a:ea typeface="Source Sans Pro" pitchFamily="34" charset="-122"/>
                <a:cs typeface="Source Sans Pro" pitchFamily="34" charset="-120"/>
              </a:rPr>
              <a:t>The annual attrition rate reflects the percentage of employees who left the organization over a year.</a:t>
            </a:r>
            <a:endParaRPr lang="en-US" sz="1700" dirty="0"/>
          </a:p>
        </p:txBody>
      </p:sp>
      <p:sp>
        <p:nvSpPr>
          <p:cNvPr id="13" name="Shape 9"/>
          <p:cNvSpPr/>
          <p:nvPr/>
        </p:nvSpPr>
        <p:spPr>
          <a:xfrm>
            <a:off x="6246733" y="4964192"/>
            <a:ext cx="488752" cy="488752"/>
          </a:xfrm>
          <a:prstGeom prst="roundRect">
            <a:avLst>
              <a:gd name="adj" fmla="val 18669"/>
            </a:avLst>
          </a:prstGeom>
          <a:solidFill>
            <a:srgbClr val="F4D4F7"/>
          </a:solidFill>
          <a:ln w="7620">
            <a:solidFill>
              <a:srgbClr val="DABADD"/>
            </a:solidFill>
            <a:prstDash val="solid"/>
          </a:ln>
        </p:spPr>
      </p:sp>
      <p:sp>
        <p:nvSpPr>
          <p:cNvPr id="14" name="Text 10"/>
          <p:cNvSpPr/>
          <p:nvPr/>
        </p:nvSpPr>
        <p:spPr>
          <a:xfrm>
            <a:off x="6414373" y="5055156"/>
            <a:ext cx="153472" cy="306705"/>
          </a:xfrm>
          <a:prstGeom prst="rect">
            <a:avLst/>
          </a:prstGeom>
          <a:noFill/>
          <a:ln/>
        </p:spPr>
        <p:txBody>
          <a:bodyPr wrap="none" lIns="0" tIns="0" rIns="0" bIns="0" rtlCol="0" anchor="t"/>
          <a:lstStyle/>
          <a:p>
            <a:pPr algn="ctr" indent="0" marL="0">
              <a:lnSpc>
                <a:spcPts val="2400"/>
              </a:lnSpc>
              <a:buNone/>
            </a:pPr>
            <a:r>
              <a:rPr lang="en-US" sz="2400" spc="-48" kern="0" dirty="0">
                <a:solidFill>
                  <a:srgbClr val="272525"/>
                </a:solidFill>
                <a:latin typeface="Source Serif Pro" pitchFamily="34" charset="0"/>
                <a:ea typeface="Source Serif Pro" pitchFamily="34" charset="-122"/>
                <a:cs typeface="Source Serif Pro" pitchFamily="34" charset="-120"/>
              </a:rPr>
              <a:t>3</a:t>
            </a:r>
            <a:endParaRPr lang="en-US" sz="2400" dirty="0"/>
          </a:p>
        </p:txBody>
      </p:sp>
      <p:sp>
        <p:nvSpPr>
          <p:cNvPr id="15" name="Text 11"/>
          <p:cNvSpPr/>
          <p:nvPr/>
        </p:nvSpPr>
        <p:spPr>
          <a:xfrm>
            <a:off x="6952655" y="4964192"/>
            <a:ext cx="2555915" cy="319445"/>
          </a:xfrm>
          <a:prstGeom prst="rect">
            <a:avLst/>
          </a:prstGeom>
          <a:noFill/>
          <a:ln/>
        </p:spPr>
        <p:txBody>
          <a:bodyPr wrap="none" lIns="0" tIns="0" rIns="0" bIns="0" rtlCol="0" anchor="t"/>
          <a:lstStyle/>
          <a:p>
            <a:pPr indent="0" marL="0">
              <a:lnSpc>
                <a:spcPts val="2500"/>
              </a:lnSpc>
              <a:buNone/>
            </a:pPr>
            <a:r>
              <a:rPr lang="en-US" sz="2000" spc="-40" kern="0" dirty="0">
                <a:solidFill>
                  <a:srgbClr val="272525"/>
                </a:solidFill>
                <a:latin typeface="Source Serif Pro" pitchFamily="34" charset="0"/>
                <a:ea typeface="Source Serif Pro" pitchFamily="34" charset="-122"/>
                <a:cs typeface="Source Serif Pro" pitchFamily="34" charset="-120"/>
              </a:rPr>
              <a:t>Monthly Attrition Rate</a:t>
            </a:r>
            <a:endParaRPr lang="en-US" sz="2000" dirty="0"/>
          </a:p>
        </p:txBody>
      </p:sp>
      <p:sp>
        <p:nvSpPr>
          <p:cNvPr id="16" name="Text 12"/>
          <p:cNvSpPr/>
          <p:nvPr/>
        </p:nvSpPr>
        <p:spPr>
          <a:xfrm>
            <a:off x="6952655" y="5413891"/>
            <a:ext cx="2997160" cy="1390650"/>
          </a:xfrm>
          <a:prstGeom prst="rect">
            <a:avLst/>
          </a:prstGeom>
          <a:noFill/>
          <a:ln/>
        </p:spPr>
        <p:txBody>
          <a:bodyPr wrap="square" lIns="0" tIns="0" rIns="0" bIns="0" rtlCol="0" anchor="t"/>
          <a:lstStyle/>
          <a:p>
            <a:pPr indent="0" marL="0">
              <a:lnSpc>
                <a:spcPts val="2700"/>
              </a:lnSpc>
              <a:buNone/>
            </a:pPr>
            <a:r>
              <a:rPr lang="en-US" sz="1700" spc="-34" kern="0" dirty="0">
                <a:solidFill>
                  <a:srgbClr val="272525"/>
                </a:solidFill>
                <a:latin typeface="Source Sans Pro" pitchFamily="34" charset="0"/>
                <a:ea typeface="Source Sans Pro" pitchFamily="34" charset="-122"/>
                <a:cs typeface="Source Sans Pro" pitchFamily="34" charset="-120"/>
              </a:rPr>
              <a:t>The monthly attrition rate calculates the percentage of employees who left during a particular month.</a:t>
            </a:r>
            <a:endParaRPr lang="en-US" sz="1700" dirty="0"/>
          </a:p>
        </p:txBody>
      </p:sp>
      <p:sp>
        <p:nvSpPr>
          <p:cNvPr id="17" name="Shape 13"/>
          <p:cNvSpPr/>
          <p:nvPr/>
        </p:nvSpPr>
        <p:spPr>
          <a:xfrm>
            <a:off x="10166985" y="4964192"/>
            <a:ext cx="488752" cy="488752"/>
          </a:xfrm>
          <a:prstGeom prst="roundRect">
            <a:avLst>
              <a:gd name="adj" fmla="val 18669"/>
            </a:avLst>
          </a:prstGeom>
          <a:solidFill>
            <a:srgbClr val="F4D4F7"/>
          </a:solidFill>
          <a:ln w="7620">
            <a:solidFill>
              <a:srgbClr val="DABADD"/>
            </a:solidFill>
            <a:prstDash val="solid"/>
          </a:ln>
        </p:spPr>
      </p:sp>
      <p:sp>
        <p:nvSpPr>
          <p:cNvPr id="18" name="Text 14"/>
          <p:cNvSpPr/>
          <p:nvPr/>
        </p:nvSpPr>
        <p:spPr>
          <a:xfrm>
            <a:off x="10334625" y="5055156"/>
            <a:ext cx="153472" cy="306705"/>
          </a:xfrm>
          <a:prstGeom prst="rect">
            <a:avLst/>
          </a:prstGeom>
          <a:noFill/>
          <a:ln/>
        </p:spPr>
        <p:txBody>
          <a:bodyPr wrap="none" lIns="0" tIns="0" rIns="0" bIns="0" rtlCol="0" anchor="t"/>
          <a:lstStyle/>
          <a:p>
            <a:pPr algn="ctr" indent="0" marL="0">
              <a:lnSpc>
                <a:spcPts val="2400"/>
              </a:lnSpc>
              <a:buNone/>
            </a:pPr>
            <a:r>
              <a:rPr lang="en-US" sz="2400" spc="-48" kern="0" dirty="0">
                <a:solidFill>
                  <a:srgbClr val="272525"/>
                </a:solidFill>
                <a:latin typeface="Source Serif Pro" pitchFamily="34" charset="0"/>
                <a:ea typeface="Source Serif Pro" pitchFamily="34" charset="-122"/>
                <a:cs typeface="Source Serif Pro" pitchFamily="34" charset="-120"/>
              </a:rPr>
              <a:t>4</a:t>
            </a:r>
            <a:endParaRPr lang="en-US" sz="2400" dirty="0"/>
          </a:p>
        </p:txBody>
      </p:sp>
      <p:sp>
        <p:nvSpPr>
          <p:cNvPr id="19" name="Text 15"/>
          <p:cNvSpPr/>
          <p:nvPr/>
        </p:nvSpPr>
        <p:spPr>
          <a:xfrm>
            <a:off x="10872907" y="4964192"/>
            <a:ext cx="2997160" cy="638889"/>
          </a:xfrm>
          <a:prstGeom prst="rect">
            <a:avLst/>
          </a:prstGeom>
          <a:noFill/>
          <a:ln/>
        </p:spPr>
        <p:txBody>
          <a:bodyPr wrap="square" lIns="0" tIns="0" rIns="0" bIns="0" rtlCol="0" anchor="t"/>
          <a:lstStyle/>
          <a:p>
            <a:pPr indent="0" marL="0">
              <a:lnSpc>
                <a:spcPts val="2500"/>
              </a:lnSpc>
              <a:buNone/>
            </a:pPr>
            <a:r>
              <a:rPr lang="en-US" sz="2000" spc="-40" kern="0" dirty="0">
                <a:solidFill>
                  <a:srgbClr val="272525"/>
                </a:solidFill>
                <a:latin typeface="Source Serif Pro" pitchFamily="34" charset="0"/>
                <a:ea typeface="Source Serif Pro" pitchFamily="34" charset="-122"/>
                <a:cs typeface="Source Serif Pro" pitchFamily="34" charset="-120"/>
              </a:rPr>
              <a:t>Voluntary vs. Involuntary Attrition</a:t>
            </a:r>
            <a:endParaRPr lang="en-US" sz="2000" dirty="0"/>
          </a:p>
        </p:txBody>
      </p:sp>
      <p:sp>
        <p:nvSpPr>
          <p:cNvPr id="20" name="Text 16"/>
          <p:cNvSpPr/>
          <p:nvPr/>
        </p:nvSpPr>
        <p:spPr>
          <a:xfrm>
            <a:off x="10872907" y="5733336"/>
            <a:ext cx="2997160" cy="1390650"/>
          </a:xfrm>
          <a:prstGeom prst="rect">
            <a:avLst/>
          </a:prstGeom>
          <a:noFill/>
          <a:ln/>
        </p:spPr>
        <p:txBody>
          <a:bodyPr wrap="square" lIns="0" tIns="0" rIns="0" bIns="0" rtlCol="0" anchor="t"/>
          <a:lstStyle/>
          <a:p>
            <a:pPr indent="0" marL="0">
              <a:lnSpc>
                <a:spcPts val="2700"/>
              </a:lnSpc>
              <a:buNone/>
            </a:pPr>
            <a:r>
              <a:rPr lang="en-US" sz="1700" spc="-34" kern="0" dirty="0">
                <a:solidFill>
                  <a:srgbClr val="272525"/>
                </a:solidFill>
                <a:latin typeface="Source Sans Pro" pitchFamily="34" charset="0"/>
                <a:ea typeface="Source Sans Pro" pitchFamily="34" charset="-122"/>
                <a:cs typeface="Source Sans Pro" pitchFamily="34" charset="-120"/>
              </a:rPr>
              <a:t>Distinguish between voluntary and involuntary attrition to understand the reasons behind employee departures.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338"/>
          </a:xfrm>
          <a:prstGeom prst="rect">
            <a:avLst/>
          </a:prstGeom>
        </p:spPr>
      </p:pic>
      <p:pic>
        <p:nvPicPr>
          <p:cNvPr id="3" name="Image 1" descr="preencoded.png">    </p:cNvPr>
          <p:cNvPicPr>
            <a:picLocks noChangeAspect="1"/>
          </p:cNvPicPr>
          <p:nvPr/>
        </p:nvPicPr>
        <p:blipFill>
          <a:blip r:embed="rId2"/>
          <a:stretch>
            <a:fillRect/>
          </a:stretch>
        </p:blipFill>
        <p:spPr>
          <a:xfrm>
            <a:off x="291108" y="2481382"/>
            <a:ext cx="4904184" cy="3269456"/>
          </a:xfrm>
          <a:prstGeom prst="rect">
            <a:avLst/>
          </a:prstGeom>
        </p:spPr>
      </p:pic>
      <p:sp>
        <p:nvSpPr>
          <p:cNvPr id="4" name="Text 0"/>
          <p:cNvSpPr/>
          <p:nvPr/>
        </p:nvSpPr>
        <p:spPr>
          <a:xfrm>
            <a:off x="6301502" y="640437"/>
            <a:ext cx="6903839" cy="684967"/>
          </a:xfrm>
          <a:prstGeom prst="rect">
            <a:avLst/>
          </a:prstGeom>
          <a:noFill/>
          <a:ln/>
        </p:spPr>
        <p:txBody>
          <a:bodyPr wrap="none" lIns="0" tIns="0" rIns="0" bIns="0" rtlCol="0" anchor="t"/>
          <a:lstStyle/>
          <a:p>
            <a:pPr indent="0" marL="0">
              <a:lnSpc>
                <a:spcPts val="5350"/>
              </a:lnSpc>
              <a:buNone/>
            </a:pPr>
            <a:r>
              <a:rPr lang="en-US" sz="4300" spc="-86" kern="0" dirty="0">
                <a:solidFill>
                  <a:srgbClr val="D73AD7"/>
                </a:solidFill>
                <a:latin typeface="Source Serif Pro" pitchFamily="34" charset="0"/>
                <a:ea typeface="Source Serif Pro" pitchFamily="34" charset="-122"/>
                <a:cs typeface="Source Serif Pro" pitchFamily="34" charset="-120"/>
              </a:rPr>
              <a:t>Identifying Attrition Patterns</a:t>
            </a:r>
            <a:endParaRPr lang="en-US" sz="4300" dirty="0"/>
          </a:p>
        </p:txBody>
      </p:sp>
      <p:sp>
        <p:nvSpPr>
          <p:cNvPr id="5" name="Shape 1"/>
          <p:cNvSpPr/>
          <p:nvPr/>
        </p:nvSpPr>
        <p:spPr>
          <a:xfrm>
            <a:off x="6635591" y="1674733"/>
            <a:ext cx="30480" cy="5917168"/>
          </a:xfrm>
          <a:prstGeom prst="roundRect">
            <a:avLst>
              <a:gd name="adj" fmla="val 320940"/>
            </a:avLst>
          </a:prstGeom>
          <a:solidFill>
            <a:srgbClr val="DABADD"/>
          </a:solidFill>
          <a:ln/>
        </p:spPr>
      </p:sp>
      <p:sp>
        <p:nvSpPr>
          <p:cNvPr id="6" name="Shape 2"/>
          <p:cNvSpPr/>
          <p:nvPr/>
        </p:nvSpPr>
        <p:spPr>
          <a:xfrm>
            <a:off x="6882348" y="2183368"/>
            <a:ext cx="815102" cy="30480"/>
          </a:xfrm>
          <a:prstGeom prst="roundRect">
            <a:avLst>
              <a:gd name="adj" fmla="val 320940"/>
            </a:avLst>
          </a:prstGeom>
          <a:solidFill>
            <a:srgbClr val="DABADD"/>
          </a:solidFill>
          <a:ln/>
        </p:spPr>
      </p:sp>
      <p:sp>
        <p:nvSpPr>
          <p:cNvPr id="7" name="Shape 3"/>
          <p:cNvSpPr/>
          <p:nvPr/>
        </p:nvSpPr>
        <p:spPr>
          <a:xfrm>
            <a:off x="6388834" y="1936671"/>
            <a:ext cx="523994" cy="523994"/>
          </a:xfrm>
          <a:prstGeom prst="roundRect">
            <a:avLst>
              <a:gd name="adj" fmla="val 18669"/>
            </a:avLst>
          </a:prstGeom>
          <a:solidFill>
            <a:srgbClr val="F4D4F7"/>
          </a:solidFill>
          <a:ln w="7620">
            <a:solidFill>
              <a:srgbClr val="DABADD"/>
            </a:solidFill>
            <a:prstDash val="solid"/>
          </a:ln>
        </p:spPr>
      </p:sp>
      <p:sp>
        <p:nvSpPr>
          <p:cNvPr id="8" name="Text 4"/>
          <p:cNvSpPr/>
          <p:nvPr/>
        </p:nvSpPr>
        <p:spPr>
          <a:xfrm>
            <a:off x="6568619" y="2034183"/>
            <a:ext cx="164425" cy="328851"/>
          </a:xfrm>
          <a:prstGeom prst="rect">
            <a:avLst/>
          </a:prstGeom>
          <a:noFill/>
          <a:ln/>
        </p:spPr>
        <p:txBody>
          <a:bodyPr wrap="none" lIns="0" tIns="0" rIns="0" bIns="0" rtlCol="0" anchor="t"/>
          <a:lstStyle/>
          <a:p>
            <a:pPr algn="ctr" indent="0" marL="0">
              <a:lnSpc>
                <a:spcPts val="2550"/>
              </a:lnSpc>
              <a:buNone/>
            </a:pPr>
            <a:r>
              <a:rPr lang="en-US" sz="2550" spc="-52" kern="0" dirty="0">
                <a:solidFill>
                  <a:srgbClr val="272525"/>
                </a:solidFill>
                <a:latin typeface="Source Serif Pro" pitchFamily="34" charset="0"/>
                <a:ea typeface="Source Serif Pro" pitchFamily="34" charset="-122"/>
                <a:cs typeface="Source Serif Pro" pitchFamily="34" charset="-120"/>
              </a:rPr>
              <a:t>1</a:t>
            </a:r>
            <a:endParaRPr lang="en-US" sz="2550" dirty="0"/>
          </a:p>
        </p:txBody>
      </p:sp>
      <p:sp>
        <p:nvSpPr>
          <p:cNvPr id="9" name="Text 5"/>
          <p:cNvSpPr/>
          <p:nvPr/>
        </p:nvSpPr>
        <p:spPr>
          <a:xfrm>
            <a:off x="7931825" y="1907619"/>
            <a:ext cx="2740104" cy="342424"/>
          </a:xfrm>
          <a:prstGeom prst="rect">
            <a:avLst/>
          </a:prstGeom>
          <a:noFill/>
          <a:ln/>
        </p:spPr>
        <p:txBody>
          <a:bodyPr wrap="none" lIns="0" tIns="0" rIns="0" bIns="0" rtlCol="0" anchor="t"/>
          <a:lstStyle/>
          <a:p>
            <a:pPr algn="l" indent="0" marL="0">
              <a:lnSpc>
                <a:spcPts val="2650"/>
              </a:lnSpc>
              <a:buNone/>
            </a:pPr>
            <a:r>
              <a:rPr lang="en-US" sz="2150" spc="-43" kern="0" dirty="0">
                <a:solidFill>
                  <a:srgbClr val="272525"/>
                </a:solidFill>
                <a:latin typeface="Source Serif Pro" pitchFamily="34" charset="0"/>
                <a:ea typeface="Source Serif Pro" pitchFamily="34" charset="-122"/>
                <a:cs typeface="Source Serif Pro" pitchFamily="34" charset="-120"/>
              </a:rPr>
              <a:t>Trend Analysis</a:t>
            </a:r>
            <a:endParaRPr lang="en-US" sz="2150" dirty="0"/>
          </a:p>
        </p:txBody>
      </p:sp>
      <p:sp>
        <p:nvSpPr>
          <p:cNvPr id="10" name="Text 6"/>
          <p:cNvSpPr/>
          <p:nvPr/>
        </p:nvSpPr>
        <p:spPr>
          <a:xfrm>
            <a:off x="7931825" y="2389703"/>
            <a:ext cx="5883473" cy="745093"/>
          </a:xfrm>
          <a:prstGeom prst="rect">
            <a:avLst/>
          </a:prstGeom>
          <a:noFill/>
          <a:ln/>
        </p:spPr>
        <p:txBody>
          <a:bodyPr wrap="squar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Identify any trends in attrition over time. Look for peaks and dips in the attrition rate.</a:t>
            </a:r>
            <a:endParaRPr lang="en-US" sz="1800" dirty="0"/>
          </a:p>
        </p:txBody>
      </p:sp>
      <p:sp>
        <p:nvSpPr>
          <p:cNvPr id="11" name="Shape 7"/>
          <p:cNvSpPr/>
          <p:nvPr/>
        </p:nvSpPr>
        <p:spPr>
          <a:xfrm>
            <a:off x="6882348" y="4109204"/>
            <a:ext cx="815102" cy="30480"/>
          </a:xfrm>
          <a:prstGeom prst="roundRect">
            <a:avLst>
              <a:gd name="adj" fmla="val 320940"/>
            </a:avLst>
          </a:prstGeom>
          <a:solidFill>
            <a:srgbClr val="DABADD"/>
          </a:solidFill>
          <a:ln/>
        </p:spPr>
      </p:sp>
      <p:sp>
        <p:nvSpPr>
          <p:cNvPr id="12" name="Shape 8"/>
          <p:cNvSpPr/>
          <p:nvPr/>
        </p:nvSpPr>
        <p:spPr>
          <a:xfrm>
            <a:off x="6388834" y="3862507"/>
            <a:ext cx="523994" cy="523994"/>
          </a:xfrm>
          <a:prstGeom prst="roundRect">
            <a:avLst>
              <a:gd name="adj" fmla="val 18669"/>
            </a:avLst>
          </a:prstGeom>
          <a:solidFill>
            <a:srgbClr val="F4D4F7"/>
          </a:solidFill>
          <a:ln w="7620">
            <a:solidFill>
              <a:srgbClr val="DABADD"/>
            </a:solidFill>
            <a:prstDash val="solid"/>
          </a:ln>
        </p:spPr>
      </p:sp>
      <p:sp>
        <p:nvSpPr>
          <p:cNvPr id="13" name="Text 9"/>
          <p:cNvSpPr/>
          <p:nvPr/>
        </p:nvSpPr>
        <p:spPr>
          <a:xfrm>
            <a:off x="6568619" y="3960019"/>
            <a:ext cx="164425" cy="328851"/>
          </a:xfrm>
          <a:prstGeom prst="rect">
            <a:avLst/>
          </a:prstGeom>
          <a:noFill/>
          <a:ln/>
        </p:spPr>
        <p:txBody>
          <a:bodyPr wrap="none" lIns="0" tIns="0" rIns="0" bIns="0" rtlCol="0" anchor="t"/>
          <a:lstStyle/>
          <a:p>
            <a:pPr algn="ctr" indent="0" marL="0">
              <a:lnSpc>
                <a:spcPts val="2550"/>
              </a:lnSpc>
              <a:buNone/>
            </a:pPr>
            <a:r>
              <a:rPr lang="en-US" sz="2550" spc="-52" kern="0" dirty="0">
                <a:solidFill>
                  <a:srgbClr val="272525"/>
                </a:solidFill>
                <a:latin typeface="Source Serif Pro" pitchFamily="34" charset="0"/>
                <a:ea typeface="Source Serif Pro" pitchFamily="34" charset="-122"/>
                <a:cs typeface="Source Serif Pro" pitchFamily="34" charset="-120"/>
              </a:rPr>
              <a:t>2</a:t>
            </a:r>
            <a:endParaRPr lang="en-US" sz="2550" dirty="0"/>
          </a:p>
        </p:txBody>
      </p:sp>
      <p:sp>
        <p:nvSpPr>
          <p:cNvPr id="14" name="Text 10"/>
          <p:cNvSpPr/>
          <p:nvPr/>
        </p:nvSpPr>
        <p:spPr>
          <a:xfrm>
            <a:off x="7931825" y="3833455"/>
            <a:ext cx="2740104" cy="342424"/>
          </a:xfrm>
          <a:prstGeom prst="rect">
            <a:avLst/>
          </a:prstGeom>
          <a:noFill/>
          <a:ln/>
        </p:spPr>
        <p:txBody>
          <a:bodyPr wrap="none" lIns="0" tIns="0" rIns="0" bIns="0" rtlCol="0" anchor="t"/>
          <a:lstStyle/>
          <a:p>
            <a:pPr algn="l" indent="0" marL="0">
              <a:lnSpc>
                <a:spcPts val="2650"/>
              </a:lnSpc>
              <a:buNone/>
            </a:pPr>
            <a:r>
              <a:rPr lang="en-US" sz="2150" spc="-43" kern="0" dirty="0">
                <a:solidFill>
                  <a:srgbClr val="272525"/>
                </a:solidFill>
                <a:latin typeface="Source Serif Pro" pitchFamily="34" charset="0"/>
                <a:ea typeface="Source Serif Pro" pitchFamily="34" charset="-122"/>
                <a:cs typeface="Source Serif Pro" pitchFamily="34" charset="-120"/>
              </a:rPr>
              <a:t>Seasonal Patterns</a:t>
            </a:r>
            <a:endParaRPr lang="en-US" sz="2150" dirty="0"/>
          </a:p>
        </p:txBody>
      </p:sp>
      <p:sp>
        <p:nvSpPr>
          <p:cNvPr id="15" name="Text 11"/>
          <p:cNvSpPr/>
          <p:nvPr/>
        </p:nvSpPr>
        <p:spPr>
          <a:xfrm>
            <a:off x="7931825" y="4315539"/>
            <a:ext cx="5883473" cy="1117640"/>
          </a:xfrm>
          <a:prstGeom prst="rect">
            <a:avLst/>
          </a:prstGeom>
          <a:noFill/>
          <a:ln/>
        </p:spPr>
        <p:txBody>
          <a:bodyPr wrap="squar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Examine if attrition rates vary seasonally. Certain periods may experience higher attrition due to factors like holidays or industry cycles.</a:t>
            </a:r>
            <a:endParaRPr lang="en-US" sz="1800" dirty="0"/>
          </a:p>
        </p:txBody>
      </p:sp>
      <p:sp>
        <p:nvSpPr>
          <p:cNvPr id="16" name="Shape 12"/>
          <p:cNvSpPr/>
          <p:nvPr/>
        </p:nvSpPr>
        <p:spPr>
          <a:xfrm>
            <a:off x="6882348" y="6407587"/>
            <a:ext cx="815102" cy="30480"/>
          </a:xfrm>
          <a:prstGeom prst="roundRect">
            <a:avLst>
              <a:gd name="adj" fmla="val 320940"/>
            </a:avLst>
          </a:prstGeom>
          <a:solidFill>
            <a:srgbClr val="DABADD"/>
          </a:solidFill>
          <a:ln/>
        </p:spPr>
      </p:sp>
      <p:sp>
        <p:nvSpPr>
          <p:cNvPr id="17" name="Shape 13"/>
          <p:cNvSpPr/>
          <p:nvPr/>
        </p:nvSpPr>
        <p:spPr>
          <a:xfrm>
            <a:off x="6388834" y="6160889"/>
            <a:ext cx="523994" cy="523994"/>
          </a:xfrm>
          <a:prstGeom prst="roundRect">
            <a:avLst>
              <a:gd name="adj" fmla="val 18669"/>
            </a:avLst>
          </a:prstGeom>
          <a:solidFill>
            <a:srgbClr val="F4D4F7"/>
          </a:solidFill>
          <a:ln w="7620">
            <a:solidFill>
              <a:srgbClr val="DABADD"/>
            </a:solidFill>
            <a:prstDash val="solid"/>
          </a:ln>
        </p:spPr>
      </p:sp>
      <p:sp>
        <p:nvSpPr>
          <p:cNvPr id="18" name="Text 14"/>
          <p:cNvSpPr/>
          <p:nvPr/>
        </p:nvSpPr>
        <p:spPr>
          <a:xfrm>
            <a:off x="6568619" y="6258401"/>
            <a:ext cx="164425" cy="328851"/>
          </a:xfrm>
          <a:prstGeom prst="rect">
            <a:avLst/>
          </a:prstGeom>
          <a:noFill/>
          <a:ln/>
        </p:spPr>
        <p:txBody>
          <a:bodyPr wrap="none" lIns="0" tIns="0" rIns="0" bIns="0" rtlCol="0" anchor="t"/>
          <a:lstStyle/>
          <a:p>
            <a:pPr algn="ctr" indent="0" marL="0">
              <a:lnSpc>
                <a:spcPts val="2550"/>
              </a:lnSpc>
              <a:buNone/>
            </a:pPr>
            <a:r>
              <a:rPr lang="en-US" sz="2550" spc="-52" kern="0" dirty="0">
                <a:solidFill>
                  <a:srgbClr val="272525"/>
                </a:solidFill>
                <a:latin typeface="Source Serif Pro" pitchFamily="34" charset="0"/>
                <a:ea typeface="Source Serif Pro" pitchFamily="34" charset="-122"/>
                <a:cs typeface="Source Serif Pro" pitchFamily="34" charset="-120"/>
              </a:rPr>
              <a:t>3</a:t>
            </a:r>
            <a:endParaRPr lang="en-US" sz="2550" dirty="0"/>
          </a:p>
        </p:txBody>
      </p:sp>
      <p:sp>
        <p:nvSpPr>
          <p:cNvPr id="19" name="Text 15"/>
          <p:cNvSpPr/>
          <p:nvPr/>
        </p:nvSpPr>
        <p:spPr>
          <a:xfrm>
            <a:off x="7931825" y="6131838"/>
            <a:ext cx="2740104" cy="342424"/>
          </a:xfrm>
          <a:prstGeom prst="rect">
            <a:avLst/>
          </a:prstGeom>
          <a:noFill/>
          <a:ln/>
        </p:spPr>
        <p:txBody>
          <a:bodyPr wrap="none" lIns="0" tIns="0" rIns="0" bIns="0" rtlCol="0" anchor="t"/>
          <a:lstStyle/>
          <a:p>
            <a:pPr algn="l" indent="0" marL="0">
              <a:lnSpc>
                <a:spcPts val="2650"/>
              </a:lnSpc>
              <a:buNone/>
            </a:pPr>
            <a:r>
              <a:rPr lang="en-US" sz="2150" spc="-43" kern="0" dirty="0">
                <a:solidFill>
                  <a:srgbClr val="272525"/>
                </a:solidFill>
                <a:latin typeface="Source Serif Pro" pitchFamily="34" charset="0"/>
                <a:ea typeface="Source Serif Pro" pitchFamily="34" charset="-122"/>
                <a:cs typeface="Source Serif Pro" pitchFamily="34" charset="-120"/>
              </a:rPr>
              <a:t>Outliers</a:t>
            </a:r>
            <a:endParaRPr lang="en-US" sz="2150" dirty="0"/>
          </a:p>
        </p:txBody>
      </p:sp>
      <p:sp>
        <p:nvSpPr>
          <p:cNvPr id="20" name="Text 16"/>
          <p:cNvSpPr/>
          <p:nvPr/>
        </p:nvSpPr>
        <p:spPr>
          <a:xfrm>
            <a:off x="7931825" y="6613922"/>
            <a:ext cx="5883473" cy="745093"/>
          </a:xfrm>
          <a:prstGeom prst="rect">
            <a:avLst/>
          </a:prstGeom>
          <a:noFill/>
          <a:ln/>
        </p:spPr>
        <p:txBody>
          <a:bodyPr wrap="squar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Investigate any unusual spikes or dips in attrition. Identify potential causes for these outliers and their impact.</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99204" y="1025128"/>
            <a:ext cx="4887873" cy="6179225"/>
          </a:xfrm>
          <a:prstGeom prst="rect">
            <a:avLst/>
          </a:prstGeom>
        </p:spPr>
      </p:pic>
      <p:sp>
        <p:nvSpPr>
          <p:cNvPr id="4" name="Text 0"/>
          <p:cNvSpPr/>
          <p:nvPr/>
        </p:nvSpPr>
        <p:spPr>
          <a:xfrm>
            <a:off x="6324124" y="1510070"/>
            <a:ext cx="7468553" cy="1408033"/>
          </a:xfrm>
          <a:prstGeom prst="rect">
            <a:avLst/>
          </a:prstGeom>
          <a:noFill/>
          <a:ln/>
        </p:spPr>
        <p:txBody>
          <a:bodyPr wrap="square" lIns="0" tIns="0" rIns="0" bIns="0" rtlCol="0" anchor="t"/>
          <a:lstStyle/>
          <a:p>
            <a:pPr indent="0" marL="0">
              <a:lnSpc>
                <a:spcPts val="5500"/>
              </a:lnSpc>
              <a:buNone/>
            </a:pPr>
            <a:r>
              <a:rPr lang="en-US" sz="4400" spc="-89" kern="0" dirty="0">
                <a:solidFill>
                  <a:srgbClr val="D73AD7"/>
                </a:solidFill>
                <a:latin typeface="Source Serif Pro" pitchFamily="34" charset="0"/>
                <a:ea typeface="Source Serif Pro" pitchFamily="34" charset="-122"/>
                <a:cs typeface="Source Serif Pro" pitchFamily="34" charset="-120"/>
              </a:rPr>
              <a:t>Analyzing Attrition by Department</a:t>
            </a:r>
            <a:endParaRPr lang="en-US" sz="4400" dirty="0"/>
          </a:p>
        </p:txBody>
      </p:sp>
      <p:sp>
        <p:nvSpPr>
          <p:cNvPr id="5" name="Shape 1"/>
          <p:cNvSpPr/>
          <p:nvPr/>
        </p:nvSpPr>
        <p:spPr>
          <a:xfrm>
            <a:off x="6324124" y="3277076"/>
            <a:ext cx="7468553" cy="3442454"/>
          </a:xfrm>
          <a:prstGeom prst="roundRect">
            <a:avLst>
              <a:gd name="adj" fmla="val 2921"/>
            </a:avLst>
          </a:prstGeom>
          <a:noFill/>
          <a:ln w="7620">
            <a:solidFill>
              <a:srgbClr val="000000">
                <a:alpha val="8000"/>
              </a:srgbClr>
            </a:solidFill>
            <a:prstDash val="solid"/>
          </a:ln>
        </p:spPr>
      </p:sp>
      <p:sp>
        <p:nvSpPr>
          <p:cNvPr id="6" name="Shape 2"/>
          <p:cNvSpPr/>
          <p:nvPr/>
        </p:nvSpPr>
        <p:spPr>
          <a:xfrm>
            <a:off x="6331744" y="3284696"/>
            <a:ext cx="7452479" cy="685443"/>
          </a:xfrm>
          <a:prstGeom prst="rect">
            <a:avLst/>
          </a:prstGeom>
          <a:solidFill>
            <a:srgbClr val="FFFFFF">
              <a:alpha val="4000"/>
            </a:srgbClr>
          </a:solidFill>
          <a:ln/>
        </p:spPr>
      </p:sp>
      <p:sp>
        <p:nvSpPr>
          <p:cNvPr id="7" name="Text 3"/>
          <p:cNvSpPr/>
          <p:nvPr/>
        </p:nvSpPr>
        <p:spPr>
          <a:xfrm>
            <a:off x="6571893" y="3435906"/>
            <a:ext cx="200144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Department</a:t>
            </a:r>
            <a:endParaRPr lang="en-US" sz="1850" dirty="0"/>
          </a:p>
        </p:txBody>
      </p:sp>
      <p:sp>
        <p:nvSpPr>
          <p:cNvPr id="8" name="Text 4"/>
          <p:cNvSpPr/>
          <p:nvPr/>
        </p:nvSpPr>
        <p:spPr>
          <a:xfrm>
            <a:off x="9059585" y="3435906"/>
            <a:ext cx="199763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Attrition Rate</a:t>
            </a:r>
            <a:endParaRPr lang="en-US" sz="1850" dirty="0"/>
          </a:p>
        </p:txBody>
      </p:sp>
      <p:sp>
        <p:nvSpPr>
          <p:cNvPr id="9" name="Text 5"/>
          <p:cNvSpPr/>
          <p:nvPr/>
        </p:nvSpPr>
        <p:spPr>
          <a:xfrm>
            <a:off x="11543467" y="3435906"/>
            <a:ext cx="200144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Average Tenure</a:t>
            </a:r>
            <a:endParaRPr lang="en-US" sz="1850" dirty="0"/>
          </a:p>
        </p:txBody>
      </p:sp>
      <p:sp>
        <p:nvSpPr>
          <p:cNvPr id="10" name="Shape 6"/>
          <p:cNvSpPr/>
          <p:nvPr/>
        </p:nvSpPr>
        <p:spPr>
          <a:xfrm>
            <a:off x="6331744" y="3970139"/>
            <a:ext cx="7452479" cy="685443"/>
          </a:xfrm>
          <a:prstGeom prst="rect">
            <a:avLst/>
          </a:prstGeom>
          <a:solidFill>
            <a:srgbClr val="000000">
              <a:alpha val="4000"/>
            </a:srgbClr>
          </a:solidFill>
          <a:ln/>
        </p:spPr>
      </p:sp>
      <p:sp>
        <p:nvSpPr>
          <p:cNvPr id="11" name="Text 7"/>
          <p:cNvSpPr/>
          <p:nvPr/>
        </p:nvSpPr>
        <p:spPr>
          <a:xfrm>
            <a:off x="6571893" y="4121348"/>
            <a:ext cx="200144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Sales</a:t>
            </a:r>
            <a:endParaRPr lang="en-US" sz="1850" dirty="0"/>
          </a:p>
        </p:txBody>
      </p:sp>
      <p:sp>
        <p:nvSpPr>
          <p:cNvPr id="12" name="Text 8"/>
          <p:cNvSpPr/>
          <p:nvPr/>
        </p:nvSpPr>
        <p:spPr>
          <a:xfrm>
            <a:off x="9059585" y="4121348"/>
            <a:ext cx="199763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15%</a:t>
            </a:r>
            <a:endParaRPr lang="en-US" sz="1850" dirty="0"/>
          </a:p>
        </p:txBody>
      </p:sp>
      <p:sp>
        <p:nvSpPr>
          <p:cNvPr id="13" name="Text 9"/>
          <p:cNvSpPr/>
          <p:nvPr/>
        </p:nvSpPr>
        <p:spPr>
          <a:xfrm>
            <a:off x="11543467" y="4121348"/>
            <a:ext cx="200144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2.5 years</a:t>
            </a:r>
            <a:endParaRPr lang="en-US" sz="1850" dirty="0"/>
          </a:p>
        </p:txBody>
      </p:sp>
      <p:sp>
        <p:nvSpPr>
          <p:cNvPr id="14" name="Shape 10"/>
          <p:cNvSpPr/>
          <p:nvPr/>
        </p:nvSpPr>
        <p:spPr>
          <a:xfrm>
            <a:off x="6331744" y="4655582"/>
            <a:ext cx="7452479" cy="685443"/>
          </a:xfrm>
          <a:prstGeom prst="rect">
            <a:avLst/>
          </a:prstGeom>
          <a:solidFill>
            <a:srgbClr val="FFFFFF">
              <a:alpha val="4000"/>
            </a:srgbClr>
          </a:solidFill>
          <a:ln/>
        </p:spPr>
      </p:sp>
      <p:sp>
        <p:nvSpPr>
          <p:cNvPr id="15" name="Text 11"/>
          <p:cNvSpPr/>
          <p:nvPr/>
        </p:nvSpPr>
        <p:spPr>
          <a:xfrm>
            <a:off x="6571893" y="4806791"/>
            <a:ext cx="200144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Marketing</a:t>
            </a:r>
            <a:endParaRPr lang="en-US" sz="1850" dirty="0"/>
          </a:p>
        </p:txBody>
      </p:sp>
      <p:sp>
        <p:nvSpPr>
          <p:cNvPr id="16" name="Text 12"/>
          <p:cNvSpPr/>
          <p:nvPr/>
        </p:nvSpPr>
        <p:spPr>
          <a:xfrm>
            <a:off x="9059585" y="4806791"/>
            <a:ext cx="199763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10%</a:t>
            </a:r>
            <a:endParaRPr lang="en-US" sz="1850" dirty="0"/>
          </a:p>
        </p:txBody>
      </p:sp>
      <p:sp>
        <p:nvSpPr>
          <p:cNvPr id="17" name="Text 13"/>
          <p:cNvSpPr/>
          <p:nvPr/>
        </p:nvSpPr>
        <p:spPr>
          <a:xfrm>
            <a:off x="11543467" y="4806791"/>
            <a:ext cx="200144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3 years</a:t>
            </a:r>
            <a:endParaRPr lang="en-US" sz="1850" dirty="0"/>
          </a:p>
        </p:txBody>
      </p:sp>
      <p:sp>
        <p:nvSpPr>
          <p:cNvPr id="18" name="Shape 14"/>
          <p:cNvSpPr/>
          <p:nvPr/>
        </p:nvSpPr>
        <p:spPr>
          <a:xfrm>
            <a:off x="6331744" y="5341025"/>
            <a:ext cx="7452479" cy="685443"/>
          </a:xfrm>
          <a:prstGeom prst="rect">
            <a:avLst/>
          </a:prstGeom>
          <a:solidFill>
            <a:srgbClr val="000000">
              <a:alpha val="4000"/>
            </a:srgbClr>
          </a:solidFill>
          <a:ln/>
        </p:spPr>
      </p:sp>
      <p:sp>
        <p:nvSpPr>
          <p:cNvPr id="19" name="Text 15"/>
          <p:cNvSpPr/>
          <p:nvPr/>
        </p:nvSpPr>
        <p:spPr>
          <a:xfrm>
            <a:off x="6571893" y="5492234"/>
            <a:ext cx="200144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Engineering</a:t>
            </a:r>
            <a:endParaRPr lang="en-US" sz="1850" dirty="0"/>
          </a:p>
        </p:txBody>
      </p:sp>
      <p:sp>
        <p:nvSpPr>
          <p:cNvPr id="20" name="Text 16"/>
          <p:cNvSpPr/>
          <p:nvPr/>
        </p:nvSpPr>
        <p:spPr>
          <a:xfrm>
            <a:off x="9059585" y="5492234"/>
            <a:ext cx="199763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5%</a:t>
            </a:r>
            <a:endParaRPr lang="en-US" sz="1850" dirty="0"/>
          </a:p>
        </p:txBody>
      </p:sp>
      <p:sp>
        <p:nvSpPr>
          <p:cNvPr id="21" name="Text 17"/>
          <p:cNvSpPr/>
          <p:nvPr/>
        </p:nvSpPr>
        <p:spPr>
          <a:xfrm>
            <a:off x="11543467" y="5492234"/>
            <a:ext cx="200144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4 years</a:t>
            </a:r>
            <a:endParaRPr lang="en-US" sz="1850" dirty="0"/>
          </a:p>
        </p:txBody>
      </p:sp>
      <p:sp>
        <p:nvSpPr>
          <p:cNvPr id="22" name="Shape 18"/>
          <p:cNvSpPr/>
          <p:nvPr/>
        </p:nvSpPr>
        <p:spPr>
          <a:xfrm>
            <a:off x="6331744" y="6026468"/>
            <a:ext cx="7452479" cy="685443"/>
          </a:xfrm>
          <a:prstGeom prst="rect">
            <a:avLst/>
          </a:prstGeom>
          <a:solidFill>
            <a:srgbClr val="FFFFFF">
              <a:alpha val="4000"/>
            </a:srgbClr>
          </a:solidFill>
          <a:ln/>
        </p:spPr>
      </p:sp>
      <p:sp>
        <p:nvSpPr>
          <p:cNvPr id="23" name="Text 19"/>
          <p:cNvSpPr/>
          <p:nvPr/>
        </p:nvSpPr>
        <p:spPr>
          <a:xfrm>
            <a:off x="6571893" y="6177677"/>
            <a:ext cx="200144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HR</a:t>
            </a:r>
            <a:endParaRPr lang="en-US" sz="1850" dirty="0"/>
          </a:p>
        </p:txBody>
      </p:sp>
      <p:sp>
        <p:nvSpPr>
          <p:cNvPr id="24" name="Text 20"/>
          <p:cNvSpPr/>
          <p:nvPr/>
        </p:nvSpPr>
        <p:spPr>
          <a:xfrm>
            <a:off x="9059585" y="6177677"/>
            <a:ext cx="199763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8%</a:t>
            </a:r>
            <a:endParaRPr lang="en-US" sz="1850" dirty="0"/>
          </a:p>
        </p:txBody>
      </p:sp>
      <p:sp>
        <p:nvSpPr>
          <p:cNvPr id="25" name="Text 21"/>
          <p:cNvSpPr/>
          <p:nvPr/>
        </p:nvSpPr>
        <p:spPr>
          <a:xfrm>
            <a:off x="11543467" y="6177677"/>
            <a:ext cx="200144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2.8 years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3204" y="2446973"/>
            <a:ext cx="4887873" cy="3335655"/>
          </a:xfrm>
          <a:prstGeom prst="rect">
            <a:avLst/>
          </a:prstGeom>
        </p:spPr>
      </p:pic>
      <p:sp>
        <p:nvSpPr>
          <p:cNvPr id="4" name="Text 0"/>
          <p:cNvSpPr/>
          <p:nvPr/>
        </p:nvSpPr>
        <p:spPr>
          <a:xfrm>
            <a:off x="837724" y="710803"/>
            <a:ext cx="6907173"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pitchFamily="34" charset="0"/>
                <a:ea typeface="Source Serif Pro" pitchFamily="34" charset="-122"/>
                <a:cs typeface="Source Serif Pro" pitchFamily="34" charset="-120"/>
              </a:rPr>
              <a:t>Attrition by Tenure and Role</a:t>
            </a:r>
            <a:endParaRPr lang="en-US" sz="4400" dirty="0"/>
          </a:p>
        </p:txBody>
      </p:sp>
      <p:pic>
        <p:nvPicPr>
          <p:cNvPr id="5" name="Image 2" descr="preencoded.png">    </p:cNvPr>
          <p:cNvPicPr>
            <a:picLocks noChangeAspect="1"/>
          </p:cNvPicPr>
          <p:nvPr/>
        </p:nvPicPr>
        <p:blipFill>
          <a:blip r:embed="rId3"/>
          <a:stretch>
            <a:fillRect/>
          </a:stretch>
        </p:blipFill>
        <p:spPr>
          <a:xfrm>
            <a:off x="837724" y="1773793"/>
            <a:ext cx="1196816" cy="1915001"/>
          </a:xfrm>
          <a:prstGeom prst="rect">
            <a:avLst/>
          </a:prstGeom>
        </p:spPr>
      </p:pic>
      <p:sp>
        <p:nvSpPr>
          <p:cNvPr id="6" name="Text 1"/>
          <p:cNvSpPr/>
          <p:nvPr/>
        </p:nvSpPr>
        <p:spPr>
          <a:xfrm>
            <a:off x="2393513" y="2013109"/>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pitchFamily="34" charset="0"/>
                <a:ea typeface="Source Serif Pro" pitchFamily="34" charset="-122"/>
                <a:cs typeface="Source Serif Pro" pitchFamily="34" charset="-120"/>
              </a:rPr>
              <a:t>Tenure</a:t>
            </a:r>
            <a:endParaRPr lang="en-US" sz="2200" dirty="0"/>
          </a:p>
        </p:txBody>
      </p:sp>
      <p:sp>
        <p:nvSpPr>
          <p:cNvPr id="7" name="Text 2"/>
          <p:cNvSpPr/>
          <p:nvPr/>
        </p:nvSpPr>
        <p:spPr>
          <a:xfrm>
            <a:off x="2393513" y="2508647"/>
            <a:ext cx="5912763"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Analyze attrition rates based on employee tenure. Identify if certain tenure groups experience higher attrition.</a:t>
            </a:r>
            <a:endParaRPr lang="en-US" sz="1850" dirty="0"/>
          </a:p>
        </p:txBody>
      </p:sp>
      <p:pic>
        <p:nvPicPr>
          <p:cNvPr id="8" name="Image 3" descr="preencoded.png">    </p:cNvPr>
          <p:cNvPicPr>
            <a:picLocks noChangeAspect="1"/>
          </p:cNvPicPr>
          <p:nvPr/>
        </p:nvPicPr>
        <p:blipFill>
          <a:blip r:embed="rId4"/>
          <a:stretch>
            <a:fillRect/>
          </a:stretch>
        </p:blipFill>
        <p:spPr>
          <a:xfrm>
            <a:off x="837724" y="3688794"/>
            <a:ext cx="1196816" cy="1915001"/>
          </a:xfrm>
          <a:prstGeom prst="rect">
            <a:avLst/>
          </a:prstGeom>
        </p:spPr>
      </p:pic>
      <p:sp>
        <p:nvSpPr>
          <p:cNvPr id="9" name="Text 3"/>
          <p:cNvSpPr/>
          <p:nvPr/>
        </p:nvSpPr>
        <p:spPr>
          <a:xfrm>
            <a:off x="2393513" y="3928110"/>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pitchFamily="34" charset="0"/>
                <a:ea typeface="Source Serif Pro" pitchFamily="34" charset="-122"/>
                <a:cs typeface="Source Serif Pro" pitchFamily="34" charset="-120"/>
              </a:rPr>
              <a:t>Role</a:t>
            </a:r>
            <a:endParaRPr lang="en-US" sz="2200" dirty="0"/>
          </a:p>
        </p:txBody>
      </p:sp>
      <p:sp>
        <p:nvSpPr>
          <p:cNvPr id="10" name="Text 4"/>
          <p:cNvSpPr/>
          <p:nvPr/>
        </p:nvSpPr>
        <p:spPr>
          <a:xfrm>
            <a:off x="2393513" y="4423648"/>
            <a:ext cx="5912763"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Examine attrition rates by job roles. Determine if specific roles are associated with higher turnover.</a:t>
            </a:r>
            <a:endParaRPr lang="en-US" sz="1850" dirty="0"/>
          </a:p>
        </p:txBody>
      </p:sp>
      <p:pic>
        <p:nvPicPr>
          <p:cNvPr id="11" name="Image 4" descr="preencoded.png">    </p:cNvPr>
          <p:cNvPicPr>
            <a:picLocks noChangeAspect="1"/>
          </p:cNvPicPr>
          <p:nvPr/>
        </p:nvPicPr>
        <p:blipFill>
          <a:blip r:embed="rId5"/>
          <a:stretch>
            <a:fillRect/>
          </a:stretch>
        </p:blipFill>
        <p:spPr>
          <a:xfrm>
            <a:off x="837724" y="5603796"/>
            <a:ext cx="1196816" cy="1915001"/>
          </a:xfrm>
          <a:prstGeom prst="rect">
            <a:avLst/>
          </a:prstGeom>
        </p:spPr>
      </p:pic>
      <p:sp>
        <p:nvSpPr>
          <p:cNvPr id="12" name="Text 5"/>
          <p:cNvSpPr/>
          <p:nvPr/>
        </p:nvSpPr>
        <p:spPr>
          <a:xfrm>
            <a:off x="2393513" y="5843111"/>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pitchFamily="34" charset="0"/>
                <a:ea typeface="Source Serif Pro" pitchFamily="34" charset="-122"/>
                <a:cs typeface="Source Serif Pro" pitchFamily="34" charset="-120"/>
              </a:rPr>
              <a:t>Combination</a:t>
            </a:r>
            <a:endParaRPr lang="en-US" sz="2200" dirty="0"/>
          </a:p>
        </p:txBody>
      </p:sp>
      <p:sp>
        <p:nvSpPr>
          <p:cNvPr id="13" name="Text 6"/>
          <p:cNvSpPr/>
          <p:nvPr/>
        </p:nvSpPr>
        <p:spPr>
          <a:xfrm>
            <a:off x="2393513" y="6338649"/>
            <a:ext cx="5912763"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Consider the combined impact of tenure and role on attrition. Identify potential patterns or correlations.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9742"/>
          </a:xfrm>
          <a:prstGeom prst="rect">
            <a:avLst/>
          </a:prstGeom>
        </p:spPr>
      </p:pic>
      <p:pic>
        <p:nvPicPr>
          <p:cNvPr id="3" name="Image 1" descr="preencoded.png">    </p:cNvPr>
          <p:cNvPicPr>
            <a:picLocks noChangeAspect="1"/>
          </p:cNvPicPr>
          <p:nvPr/>
        </p:nvPicPr>
        <p:blipFill>
          <a:blip r:embed="rId2"/>
          <a:stretch>
            <a:fillRect/>
          </a:stretch>
        </p:blipFill>
        <p:spPr>
          <a:xfrm>
            <a:off x="5395317" y="269915"/>
            <a:ext cx="3839766" cy="2159913"/>
          </a:xfrm>
          <a:prstGeom prst="rect">
            <a:avLst/>
          </a:prstGeom>
        </p:spPr>
      </p:pic>
      <p:sp>
        <p:nvSpPr>
          <p:cNvPr id="4" name="Text 0"/>
          <p:cNvSpPr/>
          <p:nvPr/>
        </p:nvSpPr>
        <p:spPr>
          <a:xfrm>
            <a:off x="755928" y="3293626"/>
            <a:ext cx="6857643" cy="635198"/>
          </a:xfrm>
          <a:prstGeom prst="rect">
            <a:avLst/>
          </a:prstGeom>
          <a:noFill/>
          <a:ln/>
        </p:spPr>
        <p:txBody>
          <a:bodyPr wrap="none" lIns="0" tIns="0" rIns="0" bIns="0" rtlCol="0" anchor="t"/>
          <a:lstStyle/>
          <a:p>
            <a:pPr indent="0" marL="0">
              <a:lnSpc>
                <a:spcPts val="5000"/>
              </a:lnSpc>
              <a:buNone/>
            </a:pPr>
            <a:r>
              <a:rPr lang="en-US" sz="4000" spc="-80" kern="0" dirty="0">
                <a:solidFill>
                  <a:srgbClr val="D73AD7"/>
                </a:solidFill>
                <a:latin typeface="Source Serif Pro" pitchFamily="34" charset="0"/>
                <a:ea typeface="Source Serif Pro" pitchFamily="34" charset="-122"/>
                <a:cs typeface="Source Serif Pro" pitchFamily="34" charset="-120"/>
              </a:rPr>
              <a:t>Exploring Reasons for Attrition</a:t>
            </a:r>
            <a:endParaRPr lang="en-US" sz="4000" dirty="0"/>
          </a:p>
        </p:txBody>
      </p:sp>
      <p:sp>
        <p:nvSpPr>
          <p:cNvPr id="5" name="Shape 1"/>
          <p:cNvSpPr/>
          <p:nvPr/>
        </p:nvSpPr>
        <p:spPr>
          <a:xfrm>
            <a:off x="755928" y="4252793"/>
            <a:ext cx="6451283" cy="1585317"/>
          </a:xfrm>
          <a:prstGeom prst="roundRect">
            <a:avLst>
              <a:gd name="adj" fmla="val 5722"/>
            </a:avLst>
          </a:prstGeom>
          <a:solidFill>
            <a:srgbClr val="F4D4F7"/>
          </a:solidFill>
          <a:ln w="7620">
            <a:solidFill>
              <a:srgbClr val="DABADD"/>
            </a:solidFill>
            <a:prstDash val="solid"/>
          </a:ln>
        </p:spPr>
      </p:sp>
      <p:sp>
        <p:nvSpPr>
          <p:cNvPr id="6" name="Text 2"/>
          <p:cNvSpPr/>
          <p:nvPr/>
        </p:nvSpPr>
        <p:spPr>
          <a:xfrm>
            <a:off x="979527" y="4476393"/>
            <a:ext cx="2540913" cy="317540"/>
          </a:xfrm>
          <a:prstGeom prst="rect">
            <a:avLst/>
          </a:prstGeom>
          <a:noFill/>
          <a:ln/>
        </p:spPr>
        <p:txBody>
          <a:bodyPr wrap="none" lIns="0" tIns="0" rIns="0" bIns="0" rtlCol="0" anchor="t"/>
          <a:lstStyle/>
          <a:p>
            <a:pPr indent="0" marL="0">
              <a:lnSpc>
                <a:spcPts val="2500"/>
              </a:lnSpc>
              <a:buNone/>
            </a:pPr>
            <a:r>
              <a:rPr lang="en-US" sz="2000" spc="-40" kern="0" dirty="0">
                <a:solidFill>
                  <a:srgbClr val="272525"/>
                </a:solidFill>
                <a:latin typeface="Source Serif Pro" pitchFamily="34" charset="0"/>
                <a:ea typeface="Source Serif Pro" pitchFamily="34" charset="-122"/>
                <a:cs typeface="Source Serif Pro" pitchFamily="34" charset="-120"/>
              </a:rPr>
              <a:t>Exit Interviews</a:t>
            </a:r>
            <a:endParaRPr lang="en-US" sz="2000" dirty="0"/>
          </a:p>
        </p:txBody>
      </p:sp>
      <p:sp>
        <p:nvSpPr>
          <p:cNvPr id="7" name="Text 3"/>
          <p:cNvSpPr/>
          <p:nvPr/>
        </p:nvSpPr>
        <p:spPr>
          <a:xfrm>
            <a:off x="979527" y="4923472"/>
            <a:ext cx="6004084" cy="691039"/>
          </a:xfrm>
          <a:prstGeom prst="rect">
            <a:avLst/>
          </a:prstGeom>
          <a:noFill/>
          <a:ln/>
        </p:spPr>
        <p:txBody>
          <a:bodyPr wrap="square" lIns="0" tIns="0" rIns="0" bIns="0" rtlCol="0" anchor="t"/>
          <a:lstStyle/>
          <a:p>
            <a:pPr indent="0" marL="0">
              <a:lnSpc>
                <a:spcPts val="2700"/>
              </a:lnSpc>
              <a:buNone/>
            </a:pPr>
            <a:r>
              <a:rPr lang="en-US" sz="1700" spc="-34" kern="0" dirty="0">
                <a:solidFill>
                  <a:srgbClr val="272525"/>
                </a:solidFill>
                <a:latin typeface="Source Sans Pro" pitchFamily="34" charset="0"/>
                <a:ea typeface="Source Sans Pro" pitchFamily="34" charset="-122"/>
                <a:cs typeface="Source Sans Pro" pitchFamily="34" charset="-120"/>
              </a:rPr>
              <a:t>Conduct exit interviews with departing employees to gather feedback on their reasons for leaving.</a:t>
            </a:r>
            <a:endParaRPr lang="en-US" sz="1700" dirty="0"/>
          </a:p>
        </p:txBody>
      </p:sp>
      <p:sp>
        <p:nvSpPr>
          <p:cNvPr id="8" name="Shape 4"/>
          <p:cNvSpPr/>
          <p:nvPr/>
        </p:nvSpPr>
        <p:spPr>
          <a:xfrm>
            <a:off x="7423190" y="4252793"/>
            <a:ext cx="6451283" cy="1585317"/>
          </a:xfrm>
          <a:prstGeom prst="roundRect">
            <a:avLst>
              <a:gd name="adj" fmla="val 5722"/>
            </a:avLst>
          </a:prstGeom>
          <a:solidFill>
            <a:srgbClr val="F4D4F7"/>
          </a:solidFill>
          <a:ln w="7620">
            <a:solidFill>
              <a:srgbClr val="DABADD"/>
            </a:solidFill>
            <a:prstDash val="solid"/>
          </a:ln>
        </p:spPr>
      </p:sp>
      <p:sp>
        <p:nvSpPr>
          <p:cNvPr id="9" name="Text 5"/>
          <p:cNvSpPr/>
          <p:nvPr/>
        </p:nvSpPr>
        <p:spPr>
          <a:xfrm>
            <a:off x="7646789" y="4476393"/>
            <a:ext cx="2540913" cy="317540"/>
          </a:xfrm>
          <a:prstGeom prst="rect">
            <a:avLst/>
          </a:prstGeom>
          <a:noFill/>
          <a:ln/>
        </p:spPr>
        <p:txBody>
          <a:bodyPr wrap="none" lIns="0" tIns="0" rIns="0" bIns="0" rtlCol="0" anchor="t"/>
          <a:lstStyle/>
          <a:p>
            <a:pPr indent="0" marL="0">
              <a:lnSpc>
                <a:spcPts val="2500"/>
              </a:lnSpc>
              <a:buNone/>
            </a:pPr>
            <a:r>
              <a:rPr lang="en-US" sz="2000" spc="-40" kern="0" dirty="0">
                <a:solidFill>
                  <a:srgbClr val="272525"/>
                </a:solidFill>
                <a:latin typeface="Source Serif Pro" pitchFamily="34" charset="0"/>
                <a:ea typeface="Source Serif Pro" pitchFamily="34" charset="-122"/>
                <a:cs typeface="Source Serif Pro" pitchFamily="34" charset="-120"/>
              </a:rPr>
              <a:t>Employee Surveys</a:t>
            </a:r>
            <a:endParaRPr lang="en-US" sz="2000" dirty="0"/>
          </a:p>
        </p:txBody>
      </p:sp>
      <p:sp>
        <p:nvSpPr>
          <p:cNvPr id="10" name="Text 6"/>
          <p:cNvSpPr/>
          <p:nvPr/>
        </p:nvSpPr>
        <p:spPr>
          <a:xfrm>
            <a:off x="7646789" y="4923472"/>
            <a:ext cx="6004084" cy="691039"/>
          </a:xfrm>
          <a:prstGeom prst="rect">
            <a:avLst/>
          </a:prstGeom>
          <a:noFill/>
          <a:ln/>
        </p:spPr>
        <p:txBody>
          <a:bodyPr wrap="square" lIns="0" tIns="0" rIns="0" bIns="0" rtlCol="0" anchor="t"/>
          <a:lstStyle/>
          <a:p>
            <a:pPr indent="0" marL="0">
              <a:lnSpc>
                <a:spcPts val="2700"/>
              </a:lnSpc>
              <a:buNone/>
            </a:pPr>
            <a:r>
              <a:rPr lang="en-US" sz="1700" spc="-34" kern="0" dirty="0">
                <a:solidFill>
                  <a:srgbClr val="272525"/>
                </a:solidFill>
                <a:latin typeface="Source Sans Pro" pitchFamily="34" charset="0"/>
                <a:ea typeface="Source Sans Pro" pitchFamily="34" charset="-122"/>
                <a:cs typeface="Source Sans Pro" pitchFamily="34" charset="-120"/>
              </a:rPr>
              <a:t>Regularly conduct employee surveys to gauge satisfaction, morale, and identify potential areas for improvement.</a:t>
            </a:r>
            <a:endParaRPr lang="en-US" sz="1700" dirty="0"/>
          </a:p>
        </p:txBody>
      </p:sp>
      <p:sp>
        <p:nvSpPr>
          <p:cNvPr id="11" name="Shape 7"/>
          <p:cNvSpPr/>
          <p:nvPr/>
        </p:nvSpPr>
        <p:spPr>
          <a:xfrm>
            <a:off x="755928" y="6054090"/>
            <a:ext cx="6451283" cy="1585317"/>
          </a:xfrm>
          <a:prstGeom prst="roundRect">
            <a:avLst>
              <a:gd name="adj" fmla="val 5722"/>
            </a:avLst>
          </a:prstGeom>
          <a:solidFill>
            <a:srgbClr val="F4D4F7"/>
          </a:solidFill>
          <a:ln w="7620">
            <a:solidFill>
              <a:srgbClr val="DABADD"/>
            </a:solidFill>
            <a:prstDash val="solid"/>
          </a:ln>
        </p:spPr>
      </p:sp>
      <p:sp>
        <p:nvSpPr>
          <p:cNvPr id="12" name="Text 8"/>
          <p:cNvSpPr/>
          <p:nvPr/>
        </p:nvSpPr>
        <p:spPr>
          <a:xfrm>
            <a:off x="979527" y="6277689"/>
            <a:ext cx="2540913" cy="317540"/>
          </a:xfrm>
          <a:prstGeom prst="rect">
            <a:avLst/>
          </a:prstGeom>
          <a:noFill/>
          <a:ln/>
        </p:spPr>
        <p:txBody>
          <a:bodyPr wrap="none" lIns="0" tIns="0" rIns="0" bIns="0" rtlCol="0" anchor="t"/>
          <a:lstStyle/>
          <a:p>
            <a:pPr indent="0" marL="0">
              <a:lnSpc>
                <a:spcPts val="2500"/>
              </a:lnSpc>
              <a:buNone/>
            </a:pPr>
            <a:r>
              <a:rPr lang="en-US" sz="2000" spc="-40" kern="0" dirty="0">
                <a:solidFill>
                  <a:srgbClr val="272525"/>
                </a:solidFill>
                <a:latin typeface="Source Serif Pro" pitchFamily="34" charset="0"/>
                <a:ea typeface="Source Serif Pro" pitchFamily="34" charset="-122"/>
                <a:cs typeface="Source Serif Pro" pitchFamily="34" charset="-120"/>
              </a:rPr>
              <a:t>Performance Reviews</a:t>
            </a:r>
            <a:endParaRPr lang="en-US" sz="2000" dirty="0"/>
          </a:p>
        </p:txBody>
      </p:sp>
      <p:sp>
        <p:nvSpPr>
          <p:cNvPr id="13" name="Text 9"/>
          <p:cNvSpPr/>
          <p:nvPr/>
        </p:nvSpPr>
        <p:spPr>
          <a:xfrm>
            <a:off x="979527" y="6724769"/>
            <a:ext cx="6004084" cy="691039"/>
          </a:xfrm>
          <a:prstGeom prst="rect">
            <a:avLst/>
          </a:prstGeom>
          <a:noFill/>
          <a:ln/>
        </p:spPr>
        <p:txBody>
          <a:bodyPr wrap="square" lIns="0" tIns="0" rIns="0" bIns="0" rtlCol="0" anchor="t"/>
          <a:lstStyle/>
          <a:p>
            <a:pPr indent="0" marL="0">
              <a:lnSpc>
                <a:spcPts val="2700"/>
              </a:lnSpc>
              <a:buNone/>
            </a:pPr>
            <a:r>
              <a:rPr lang="en-US" sz="1700" spc="-34" kern="0" dirty="0">
                <a:solidFill>
                  <a:srgbClr val="272525"/>
                </a:solidFill>
                <a:latin typeface="Source Sans Pro" pitchFamily="34" charset="0"/>
                <a:ea typeface="Source Sans Pro" pitchFamily="34" charset="-122"/>
                <a:cs typeface="Source Sans Pro" pitchFamily="34" charset="-120"/>
              </a:rPr>
              <a:t>Review performance evaluations to identify any patterns or trends in employee feedback and performance issues.</a:t>
            </a:r>
            <a:endParaRPr lang="en-US" sz="1700" dirty="0"/>
          </a:p>
        </p:txBody>
      </p:sp>
      <p:sp>
        <p:nvSpPr>
          <p:cNvPr id="14" name="Shape 10"/>
          <p:cNvSpPr/>
          <p:nvPr/>
        </p:nvSpPr>
        <p:spPr>
          <a:xfrm>
            <a:off x="7423190" y="6054090"/>
            <a:ext cx="6451283" cy="1585317"/>
          </a:xfrm>
          <a:prstGeom prst="roundRect">
            <a:avLst>
              <a:gd name="adj" fmla="val 5722"/>
            </a:avLst>
          </a:prstGeom>
          <a:solidFill>
            <a:srgbClr val="F4D4F7"/>
          </a:solidFill>
          <a:ln w="7620">
            <a:solidFill>
              <a:srgbClr val="DABADD"/>
            </a:solidFill>
            <a:prstDash val="solid"/>
          </a:ln>
        </p:spPr>
      </p:sp>
      <p:sp>
        <p:nvSpPr>
          <p:cNvPr id="15" name="Text 11"/>
          <p:cNvSpPr/>
          <p:nvPr/>
        </p:nvSpPr>
        <p:spPr>
          <a:xfrm>
            <a:off x="7646789" y="6277689"/>
            <a:ext cx="2540913" cy="317540"/>
          </a:xfrm>
          <a:prstGeom prst="rect">
            <a:avLst/>
          </a:prstGeom>
          <a:noFill/>
          <a:ln/>
        </p:spPr>
        <p:txBody>
          <a:bodyPr wrap="none" lIns="0" tIns="0" rIns="0" bIns="0" rtlCol="0" anchor="t"/>
          <a:lstStyle/>
          <a:p>
            <a:pPr indent="0" marL="0">
              <a:lnSpc>
                <a:spcPts val="2500"/>
              </a:lnSpc>
              <a:buNone/>
            </a:pPr>
            <a:r>
              <a:rPr lang="en-US" sz="2000" spc="-40" kern="0" dirty="0">
                <a:solidFill>
                  <a:srgbClr val="272525"/>
                </a:solidFill>
                <a:latin typeface="Source Serif Pro" pitchFamily="34" charset="0"/>
                <a:ea typeface="Source Serif Pro" pitchFamily="34" charset="-122"/>
                <a:cs typeface="Source Serif Pro" pitchFamily="34" charset="-120"/>
              </a:rPr>
              <a:t>Manager Feedback</a:t>
            </a:r>
            <a:endParaRPr lang="en-US" sz="2000" dirty="0"/>
          </a:p>
        </p:txBody>
      </p:sp>
      <p:sp>
        <p:nvSpPr>
          <p:cNvPr id="16" name="Text 12"/>
          <p:cNvSpPr/>
          <p:nvPr/>
        </p:nvSpPr>
        <p:spPr>
          <a:xfrm>
            <a:off x="7646789" y="6724769"/>
            <a:ext cx="6004084" cy="691039"/>
          </a:xfrm>
          <a:prstGeom prst="rect">
            <a:avLst/>
          </a:prstGeom>
          <a:noFill/>
          <a:ln/>
        </p:spPr>
        <p:txBody>
          <a:bodyPr wrap="square" lIns="0" tIns="0" rIns="0" bIns="0" rtlCol="0" anchor="t"/>
          <a:lstStyle/>
          <a:p>
            <a:pPr indent="0" marL="0">
              <a:lnSpc>
                <a:spcPts val="2700"/>
              </a:lnSpc>
              <a:buNone/>
            </a:pPr>
            <a:r>
              <a:rPr lang="en-US" sz="1700" spc="-34" kern="0" dirty="0">
                <a:solidFill>
                  <a:srgbClr val="272525"/>
                </a:solidFill>
                <a:latin typeface="Source Sans Pro" pitchFamily="34" charset="0"/>
                <a:ea typeface="Source Sans Pro" pitchFamily="34" charset="-122"/>
                <a:cs typeface="Source Sans Pro" pitchFamily="34" charset="-120"/>
              </a:rPr>
              <a:t>Gather feedback from managers regarding employee performance, workload, and team dynamics.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099423"/>
            <a:ext cx="6153150"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pitchFamily="34" charset="0"/>
                <a:ea typeface="Source Serif Pro" pitchFamily="34" charset="-122"/>
                <a:cs typeface="Source Serif Pro" pitchFamily="34" charset="-120"/>
              </a:rPr>
              <a:t>Visualizing Attrition Data</a:t>
            </a:r>
            <a:endParaRPr lang="en-US" sz="4400" dirty="0"/>
          </a:p>
        </p:txBody>
      </p:sp>
      <p:pic>
        <p:nvPicPr>
          <p:cNvPr id="3" name="Image 0" descr="preencoded.png">    </p:cNvPr>
          <p:cNvPicPr>
            <a:picLocks noChangeAspect="1"/>
          </p:cNvPicPr>
          <p:nvPr/>
        </p:nvPicPr>
        <p:blipFill>
          <a:blip r:embed="rId1"/>
          <a:stretch>
            <a:fillRect/>
          </a:stretch>
        </p:blipFill>
        <p:spPr>
          <a:xfrm>
            <a:off x="837724" y="2282190"/>
            <a:ext cx="4078962" cy="2520910"/>
          </a:xfrm>
          <a:prstGeom prst="rect">
            <a:avLst/>
          </a:prstGeom>
        </p:spPr>
      </p:pic>
      <p:sp>
        <p:nvSpPr>
          <p:cNvPr id="4" name="Text 1"/>
          <p:cNvSpPr/>
          <p:nvPr/>
        </p:nvSpPr>
        <p:spPr>
          <a:xfrm>
            <a:off x="837724" y="5102304"/>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pitchFamily="34" charset="0"/>
                <a:ea typeface="Source Serif Pro" pitchFamily="34" charset="-122"/>
                <a:cs typeface="Source Serif Pro" pitchFamily="34" charset="-120"/>
              </a:rPr>
              <a:t>Bar Charts</a:t>
            </a:r>
            <a:endParaRPr lang="en-US" sz="2200" dirty="0"/>
          </a:p>
        </p:txBody>
      </p:sp>
      <p:sp>
        <p:nvSpPr>
          <p:cNvPr id="5" name="Text 2"/>
          <p:cNvSpPr/>
          <p:nvPr/>
        </p:nvSpPr>
        <p:spPr>
          <a:xfrm>
            <a:off x="837724" y="5597843"/>
            <a:ext cx="4078962" cy="1149072"/>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Use bar charts to compare attrition rates across departments, roles, or tenure groups.</a:t>
            </a:r>
            <a:endParaRPr lang="en-US" sz="1850" dirty="0"/>
          </a:p>
        </p:txBody>
      </p:sp>
      <p:pic>
        <p:nvPicPr>
          <p:cNvPr id="6" name="Image 1" descr="preencoded.png">    </p:cNvPr>
          <p:cNvPicPr>
            <a:picLocks noChangeAspect="1"/>
          </p:cNvPicPr>
          <p:nvPr/>
        </p:nvPicPr>
        <p:blipFill>
          <a:blip r:embed="rId2"/>
          <a:stretch>
            <a:fillRect/>
          </a:stretch>
        </p:blipFill>
        <p:spPr>
          <a:xfrm>
            <a:off x="5275659" y="2282190"/>
            <a:ext cx="4078962" cy="2520910"/>
          </a:xfrm>
          <a:prstGeom prst="rect">
            <a:avLst/>
          </a:prstGeom>
        </p:spPr>
      </p:pic>
      <p:sp>
        <p:nvSpPr>
          <p:cNvPr id="7" name="Text 3"/>
          <p:cNvSpPr/>
          <p:nvPr/>
        </p:nvSpPr>
        <p:spPr>
          <a:xfrm>
            <a:off x="5275659" y="5102304"/>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pitchFamily="34" charset="0"/>
                <a:ea typeface="Source Serif Pro" pitchFamily="34" charset="-122"/>
                <a:cs typeface="Source Serif Pro" pitchFamily="34" charset="-120"/>
              </a:rPr>
              <a:t>Line Charts</a:t>
            </a:r>
            <a:endParaRPr lang="en-US" sz="2200" dirty="0"/>
          </a:p>
        </p:txBody>
      </p:sp>
      <p:sp>
        <p:nvSpPr>
          <p:cNvPr id="8" name="Text 4"/>
          <p:cNvSpPr/>
          <p:nvPr/>
        </p:nvSpPr>
        <p:spPr>
          <a:xfrm>
            <a:off x="5275659" y="5597843"/>
            <a:ext cx="4078962" cy="766048"/>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Illustrate attrition trends over time, highlighting seasonal variations or spikes.</a:t>
            </a:r>
            <a:endParaRPr lang="en-US" sz="1850" dirty="0"/>
          </a:p>
        </p:txBody>
      </p:sp>
      <p:pic>
        <p:nvPicPr>
          <p:cNvPr id="9" name="Image 2" descr="preencoded.png">    </p:cNvPr>
          <p:cNvPicPr>
            <a:picLocks noChangeAspect="1"/>
          </p:cNvPicPr>
          <p:nvPr/>
        </p:nvPicPr>
        <p:blipFill>
          <a:blip r:embed="rId3"/>
          <a:stretch>
            <a:fillRect/>
          </a:stretch>
        </p:blipFill>
        <p:spPr>
          <a:xfrm>
            <a:off x="9713595" y="2282190"/>
            <a:ext cx="4079081" cy="2521029"/>
          </a:xfrm>
          <a:prstGeom prst="rect">
            <a:avLst/>
          </a:prstGeom>
        </p:spPr>
      </p:pic>
      <p:sp>
        <p:nvSpPr>
          <p:cNvPr id="10" name="Text 5"/>
          <p:cNvSpPr/>
          <p:nvPr/>
        </p:nvSpPr>
        <p:spPr>
          <a:xfrm>
            <a:off x="9713595" y="5102423"/>
            <a:ext cx="2816185" cy="351949"/>
          </a:xfrm>
          <a:prstGeom prst="rect">
            <a:avLst/>
          </a:prstGeom>
          <a:noFill/>
          <a:ln/>
        </p:spPr>
        <p:txBody>
          <a:bodyPr wrap="none" lIns="0" tIns="0" rIns="0" bIns="0" rtlCol="0" anchor="t"/>
          <a:lstStyle/>
          <a:p>
            <a:pPr algn="l" indent="0" marL="0">
              <a:lnSpc>
                <a:spcPts val="2750"/>
              </a:lnSpc>
              <a:buNone/>
            </a:pPr>
            <a:r>
              <a:rPr lang="en-US" sz="2200" spc="-44" kern="0" dirty="0">
                <a:solidFill>
                  <a:srgbClr val="272525"/>
                </a:solidFill>
                <a:latin typeface="Source Serif Pro" pitchFamily="34" charset="0"/>
                <a:ea typeface="Source Serif Pro" pitchFamily="34" charset="-122"/>
                <a:cs typeface="Source Serif Pro" pitchFamily="34" charset="-120"/>
              </a:rPr>
              <a:t>Pie Charts</a:t>
            </a:r>
            <a:endParaRPr lang="en-US" sz="2200" dirty="0"/>
          </a:p>
        </p:txBody>
      </p:sp>
      <p:sp>
        <p:nvSpPr>
          <p:cNvPr id="11" name="Text 6"/>
          <p:cNvSpPr/>
          <p:nvPr/>
        </p:nvSpPr>
        <p:spPr>
          <a:xfrm>
            <a:off x="9713595" y="5597962"/>
            <a:ext cx="4079081" cy="1532096"/>
          </a:xfrm>
          <a:prstGeom prst="rect">
            <a:avLst/>
          </a:prstGeom>
          <a:noFill/>
          <a:ln/>
        </p:spPr>
        <p:txBody>
          <a:bodyPr wrap="square" lIns="0" tIns="0" rIns="0" bIns="0" rtlCol="0" anchor="t"/>
          <a:lstStyle/>
          <a:p>
            <a:pPr algn="l"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Represent the proportion of employees who left due to different reasons, providing insights into key drivers of attrition.</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5584" y="2821543"/>
            <a:ext cx="4903113" cy="2586395"/>
          </a:xfrm>
          <a:prstGeom prst="rect">
            <a:avLst/>
          </a:prstGeom>
        </p:spPr>
      </p:pic>
      <p:sp>
        <p:nvSpPr>
          <p:cNvPr id="4" name="Text 0"/>
          <p:cNvSpPr/>
          <p:nvPr/>
        </p:nvSpPr>
        <p:spPr>
          <a:xfrm>
            <a:off x="816650" y="827008"/>
            <a:ext cx="6949916" cy="686157"/>
          </a:xfrm>
          <a:prstGeom prst="rect">
            <a:avLst/>
          </a:prstGeom>
          <a:noFill/>
          <a:ln/>
        </p:spPr>
        <p:txBody>
          <a:bodyPr wrap="none" lIns="0" tIns="0" rIns="0" bIns="0" rtlCol="0" anchor="t"/>
          <a:lstStyle/>
          <a:p>
            <a:pPr indent="0" marL="0">
              <a:lnSpc>
                <a:spcPts val="5400"/>
              </a:lnSpc>
              <a:buNone/>
            </a:pPr>
            <a:r>
              <a:rPr lang="en-US" sz="4300" spc="-86" kern="0" dirty="0">
                <a:solidFill>
                  <a:srgbClr val="D73AD7"/>
                </a:solidFill>
                <a:latin typeface="Source Serif Pro" pitchFamily="34" charset="0"/>
                <a:ea typeface="Source Serif Pro" pitchFamily="34" charset="-122"/>
                <a:cs typeface="Source Serif Pro" pitchFamily="34" charset="-120"/>
              </a:rPr>
              <a:t>Strategies to Reduce Attrition</a:t>
            </a:r>
            <a:endParaRPr lang="en-US" sz="4300" dirty="0"/>
          </a:p>
        </p:txBody>
      </p:sp>
      <p:pic>
        <p:nvPicPr>
          <p:cNvPr id="5" name="Image 2" descr="preencoded.png">    </p:cNvPr>
          <p:cNvPicPr>
            <a:picLocks noChangeAspect="1"/>
          </p:cNvPicPr>
          <p:nvPr/>
        </p:nvPicPr>
        <p:blipFill>
          <a:blip r:embed="rId3"/>
          <a:stretch>
            <a:fillRect/>
          </a:stretch>
        </p:blipFill>
        <p:spPr>
          <a:xfrm>
            <a:off x="816650" y="1863090"/>
            <a:ext cx="583287" cy="583287"/>
          </a:xfrm>
          <a:prstGeom prst="rect">
            <a:avLst/>
          </a:prstGeom>
        </p:spPr>
      </p:pic>
      <p:sp>
        <p:nvSpPr>
          <p:cNvPr id="6" name="Text 1"/>
          <p:cNvSpPr/>
          <p:nvPr/>
        </p:nvSpPr>
        <p:spPr>
          <a:xfrm>
            <a:off x="816650" y="2679621"/>
            <a:ext cx="2744986" cy="343138"/>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pitchFamily="34" charset="0"/>
                <a:ea typeface="Source Serif Pro" pitchFamily="34" charset="-122"/>
                <a:cs typeface="Source Serif Pro" pitchFamily="34" charset="-120"/>
              </a:rPr>
              <a:t>Employee Engagement</a:t>
            </a:r>
            <a:endParaRPr lang="en-US" sz="2150" dirty="0"/>
          </a:p>
        </p:txBody>
      </p:sp>
      <p:sp>
        <p:nvSpPr>
          <p:cNvPr id="7" name="Text 2"/>
          <p:cNvSpPr/>
          <p:nvPr/>
        </p:nvSpPr>
        <p:spPr>
          <a:xfrm>
            <a:off x="816650" y="3162657"/>
            <a:ext cx="3580328" cy="1120140"/>
          </a:xfrm>
          <a:prstGeom prst="rect">
            <a:avLst/>
          </a:prstGeom>
          <a:noFill/>
          <a:ln/>
        </p:spPr>
        <p:txBody>
          <a:bodyPr wrap="squar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Implement initiatives to boost employee engagement, motivation, and satisfaction.</a:t>
            </a:r>
            <a:endParaRPr lang="en-US" sz="1800" dirty="0"/>
          </a:p>
        </p:txBody>
      </p:sp>
      <p:pic>
        <p:nvPicPr>
          <p:cNvPr id="8" name="Image 3" descr="preencoded.png">    </p:cNvPr>
          <p:cNvPicPr>
            <a:picLocks noChangeAspect="1"/>
          </p:cNvPicPr>
          <p:nvPr/>
        </p:nvPicPr>
        <p:blipFill>
          <a:blip r:embed="rId4"/>
          <a:stretch>
            <a:fillRect/>
          </a:stretch>
        </p:blipFill>
        <p:spPr>
          <a:xfrm>
            <a:off x="4746903" y="1863090"/>
            <a:ext cx="583287" cy="583287"/>
          </a:xfrm>
          <a:prstGeom prst="rect">
            <a:avLst/>
          </a:prstGeom>
        </p:spPr>
      </p:pic>
      <p:sp>
        <p:nvSpPr>
          <p:cNvPr id="9" name="Text 3"/>
          <p:cNvSpPr/>
          <p:nvPr/>
        </p:nvSpPr>
        <p:spPr>
          <a:xfrm>
            <a:off x="4746903" y="2679621"/>
            <a:ext cx="3128843" cy="343138"/>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pitchFamily="34" charset="0"/>
                <a:ea typeface="Source Serif Pro" pitchFamily="34" charset="-122"/>
                <a:cs typeface="Source Serif Pro" pitchFamily="34" charset="-120"/>
              </a:rPr>
              <a:t>Professional Development</a:t>
            </a:r>
            <a:endParaRPr lang="en-US" sz="2150" dirty="0"/>
          </a:p>
        </p:txBody>
      </p:sp>
      <p:sp>
        <p:nvSpPr>
          <p:cNvPr id="10" name="Text 4"/>
          <p:cNvSpPr/>
          <p:nvPr/>
        </p:nvSpPr>
        <p:spPr>
          <a:xfrm>
            <a:off x="4746903" y="3162657"/>
            <a:ext cx="3580448" cy="1120140"/>
          </a:xfrm>
          <a:prstGeom prst="rect">
            <a:avLst/>
          </a:prstGeom>
          <a:noFill/>
          <a:ln/>
        </p:spPr>
        <p:txBody>
          <a:bodyPr wrap="squar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Provide opportunities for professional growth and development to enhance skills and career prospects.</a:t>
            </a:r>
            <a:endParaRPr lang="en-US" sz="1800" dirty="0"/>
          </a:p>
        </p:txBody>
      </p:sp>
      <p:pic>
        <p:nvPicPr>
          <p:cNvPr id="11" name="Image 4" descr="preencoded.png">    </p:cNvPr>
          <p:cNvPicPr>
            <a:picLocks noChangeAspect="1"/>
          </p:cNvPicPr>
          <p:nvPr/>
        </p:nvPicPr>
        <p:blipFill>
          <a:blip r:embed="rId5"/>
          <a:stretch>
            <a:fillRect/>
          </a:stretch>
        </p:blipFill>
        <p:spPr>
          <a:xfrm>
            <a:off x="816650" y="4982766"/>
            <a:ext cx="583287" cy="583287"/>
          </a:xfrm>
          <a:prstGeom prst="rect">
            <a:avLst/>
          </a:prstGeom>
        </p:spPr>
      </p:pic>
      <p:sp>
        <p:nvSpPr>
          <p:cNvPr id="12" name="Text 5"/>
          <p:cNvSpPr/>
          <p:nvPr/>
        </p:nvSpPr>
        <p:spPr>
          <a:xfrm>
            <a:off x="816650" y="5799296"/>
            <a:ext cx="2989778" cy="343138"/>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pitchFamily="34" charset="0"/>
                <a:ea typeface="Source Serif Pro" pitchFamily="34" charset="-122"/>
                <a:cs typeface="Source Serif Pro" pitchFamily="34" charset="-120"/>
              </a:rPr>
              <a:t>Leadership Development</a:t>
            </a:r>
            <a:endParaRPr lang="en-US" sz="2150" dirty="0"/>
          </a:p>
        </p:txBody>
      </p:sp>
      <p:sp>
        <p:nvSpPr>
          <p:cNvPr id="13" name="Text 6"/>
          <p:cNvSpPr/>
          <p:nvPr/>
        </p:nvSpPr>
        <p:spPr>
          <a:xfrm>
            <a:off x="816650" y="6282333"/>
            <a:ext cx="3580328" cy="1120140"/>
          </a:xfrm>
          <a:prstGeom prst="rect">
            <a:avLst/>
          </a:prstGeom>
          <a:noFill/>
          <a:ln/>
        </p:spPr>
        <p:txBody>
          <a:bodyPr wrap="squar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Develop effective leaders who can foster a positive and supportive work environment.</a:t>
            </a:r>
            <a:endParaRPr lang="en-US" sz="1800" dirty="0"/>
          </a:p>
        </p:txBody>
      </p:sp>
      <p:pic>
        <p:nvPicPr>
          <p:cNvPr id="14" name="Image 5" descr="preencoded.png">    </p:cNvPr>
          <p:cNvPicPr>
            <a:picLocks noChangeAspect="1"/>
          </p:cNvPicPr>
          <p:nvPr/>
        </p:nvPicPr>
        <p:blipFill>
          <a:blip r:embed="rId6"/>
          <a:stretch>
            <a:fillRect/>
          </a:stretch>
        </p:blipFill>
        <p:spPr>
          <a:xfrm>
            <a:off x="4746903" y="4982766"/>
            <a:ext cx="583287" cy="583287"/>
          </a:xfrm>
          <a:prstGeom prst="rect">
            <a:avLst/>
          </a:prstGeom>
        </p:spPr>
      </p:pic>
      <p:sp>
        <p:nvSpPr>
          <p:cNvPr id="15" name="Text 7"/>
          <p:cNvSpPr/>
          <p:nvPr/>
        </p:nvSpPr>
        <p:spPr>
          <a:xfrm>
            <a:off x="4746903" y="5799296"/>
            <a:ext cx="2744986" cy="343138"/>
          </a:xfrm>
          <a:prstGeom prst="rect">
            <a:avLst/>
          </a:prstGeom>
          <a:noFill/>
          <a:ln/>
        </p:spPr>
        <p:txBody>
          <a:bodyPr wrap="none" lIns="0" tIns="0" rIns="0" bIns="0" rtlCol="0" anchor="t"/>
          <a:lstStyle/>
          <a:p>
            <a:pPr algn="l" indent="0" marL="0">
              <a:lnSpc>
                <a:spcPts val="2700"/>
              </a:lnSpc>
              <a:buNone/>
            </a:pPr>
            <a:r>
              <a:rPr lang="en-US" sz="2150" spc="-43" kern="0" dirty="0">
                <a:solidFill>
                  <a:srgbClr val="272525"/>
                </a:solidFill>
                <a:latin typeface="Source Serif Pro" pitchFamily="34" charset="0"/>
                <a:ea typeface="Source Serif Pro" pitchFamily="34" charset="-122"/>
                <a:cs typeface="Source Serif Pro" pitchFamily="34" charset="-120"/>
              </a:rPr>
              <a:t>Open Communication</a:t>
            </a:r>
            <a:endParaRPr lang="en-US" sz="2150" dirty="0"/>
          </a:p>
        </p:txBody>
      </p:sp>
      <p:sp>
        <p:nvSpPr>
          <p:cNvPr id="16" name="Text 8"/>
          <p:cNvSpPr/>
          <p:nvPr/>
        </p:nvSpPr>
        <p:spPr>
          <a:xfrm>
            <a:off x="4746903" y="6282333"/>
            <a:ext cx="3580448" cy="1120140"/>
          </a:xfrm>
          <a:prstGeom prst="rect">
            <a:avLst/>
          </a:prstGeom>
          <a:noFill/>
          <a:ln/>
        </p:spPr>
        <p:txBody>
          <a:bodyPr wrap="square" lIns="0" tIns="0" rIns="0" bIns="0" rtlCol="0" anchor="t"/>
          <a:lstStyle/>
          <a:p>
            <a:pPr algn="l"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Create an open and transparent communication channel to address employee concerns and feedback.</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